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10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ppt/comments/comment13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14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15.xml" ContentType="application/vnd.openxmlformats-officedocument.presentationml.comments+xml"/>
  <Override PartName="/ppt/comments/comment16.xml" ContentType="application/vnd.openxmlformats-officedocument.presentationml.comments+xml"/>
  <Override PartName="/ppt/comments/comment17.xml" ContentType="application/vnd.openxmlformats-officedocument.presentationml.comments+xml"/>
  <Override PartName="/ppt/comments/comment18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9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20.xml" ContentType="application/vnd.openxmlformats-officedocument.presentationml.comments+xml"/>
  <Override PartName="/ppt/comments/comment2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0" r:id="rId1"/>
  </p:sldMasterIdLst>
  <p:notesMasterIdLst>
    <p:notesMasterId r:id="rId35"/>
  </p:notesMasterIdLst>
  <p:sldIdLst>
    <p:sldId id="256" r:id="rId2"/>
    <p:sldId id="280" r:id="rId3"/>
    <p:sldId id="282" r:id="rId4"/>
    <p:sldId id="283" r:id="rId5"/>
    <p:sldId id="260" r:id="rId6"/>
    <p:sldId id="267" r:id="rId7"/>
    <p:sldId id="278" r:id="rId8"/>
    <p:sldId id="281" r:id="rId9"/>
    <p:sldId id="272" r:id="rId10"/>
    <p:sldId id="274" r:id="rId11"/>
    <p:sldId id="269" r:id="rId12"/>
    <p:sldId id="285" r:id="rId13"/>
    <p:sldId id="286" r:id="rId14"/>
    <p:sldId id="259" r:id="rId15"/>
    <p:sldId id="257" r:id="rId16"/>
    <p:sldId id="284" r:id="rId17"/>
    <p:sldId id="264" r:id="rId18"/>
    <p:sldId id="287" r:id="rId19"/>
    <p:sldId id="289" r:id="rId20"/>
    <p:sldId id="290" r:id="rId21"/>
    <p:sldId id="291" r:id="rId22"/>
    <p:sldId id="292" r:id="rId23"/>
    <p:sldId id="293" r:id="rId24"/>
    <p:sldId id="294" r:id="rId25"/>
    <p:sldId id="276" r:id="rId26"/>
    <p:sldId id="277" r:id="rId27"/>
    <p:sldId id="266" r:id="rId28"/>
    <p:sldId id="262" r:id="rId29"/>
    <p:sldId id="261" r:id="rId30"/>
    <p:sldId id="258" r:id="rId31"/>
    <p:sldId id="265" r:id="rId32"/>
    <p:sldId id="295" r:id="rId33"/>
    <p:sldId id="279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" initials="P" lastIdx="43" clrIdx="0"/>
  <p:cmAuthor id="1" name="Roman Shapoval" initials="RS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4598" autoAdjust="0"/>
    <p:restoredTop sz="94686" autoAdjust="0"/>
  </p:normalViewPr>
  <p:slideViewPr>
    <p:cSldViewPr snapToGrid="0" snapToObjects="1">
      <p:cViewPr>
        <p:scale>
          <a:sx n="150" d="100"/>
          <a:sy n="150" d="100"/>
        </p:scale>
        <p:origin x="-35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commentAuthors" Target="commentAuthors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6-06T18:48:18.500" idx="1">
    <p:pos x="2484" y="1764"/>
    <p:text/>
  </p:cm>
  <p:cm authorId="0" dt="2010-06-06T18:48:21.073" idx="2">
    <p:pos x="2580" y="1860"/>
    <p:text/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6-06T20:33:29.313" idx="18">
    <p:pos x="10" y="10"/>
    <p:text>Note that the heading is misspelled on this page and the previous page.</p:text>
  </p:cm>
  <p:cm authorId="0" dt="2010-06-06T20:35:32.336" idx="19">
    <p:pos x="4720" y="958"/>
    <p:text>площина for plane?  poverkh is a floor in a building.  someone should check on ploshchyna.</p:text>
  </p:cm>
  <p:cm authorId="0" dt="2010-06-06T20:38:27.353" idx="20">
    <p:pos x="106" y="106"/>
    <p:text>I don't understand.  I won't try because even in English I wouldn't understand these terms.  Equipotential intertidal something?  Even in English I don't know what it means.</p:tex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6-06T20:41:05.694" idx="21">
    <p:pos x="2551" y="2027"/>
    <p:text>ploshchynoju?</p:tex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6-06T20:42:55.987" idx="22">
    <p:pos x="1728" y="1219"/>
    <p:text>Huh?</p:text>
  </p:cm>
  <p:cm authorId="0" dt="2010-06-06T20:44:57.409" idx="23">
    <p:pos x="733" y="958"/>
    <p:text>What is this section?  Seems like random thoughts.</p:tex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6-06T20:46:53.220" idx="24">
    <p:pos x="5438" y="958"/>
    <p:text>They're 15 what higher?</p:text>
  </p:cm>
  <p:cm authorId="0" dt="2010-06-06T20:49:07.515" idx="25">
    <p:pos x="3172" y="2730"/>
    <p:text>Are these really processes?</p:tex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6-06T20:57:18.467" idx="27">
    <p:pos x="3606" y="3441"/>
    <p:text>IS that the thing that the rest of the slide talks about?  This bullet is confusing.</p:tex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6-06T20:58:16.694" idx="28">
    <p:pos x="4226" y="1174"/>
    <p:text>What about pryplyvni techiji?</p:text>
  </p:cm>
  <p:cm authorId="0" dt="2010-06-06T21:00:01.863" idx="29">
    <p:pos x="2947" y="2386"/>
    <p:text>I can't fix up the grammar of this sentence because I don't understand what it's trying to say.</p:tex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6-06T21:02:21.161" idx="30">
    <p:pos x="1234" y="1212"/>
    <p:text>something wrong grammatically but i don't know the word.</p:text>
  </p:cm>
  <p:cm authorId="0" dt="2010-06-06T21:02:57.351" idx="31">
    <p:pos x="3172" y="2274"/>
    <p:text>don't understand this sentence</p:text>
  </p:cm>
  <p:cm authorId="0" dt="2010-06-06T21:04:29.247" idx="32">
    <p:pos x="3217" y="958"/>
    <p:text>should these be prylyvy or pryplyvy?  i don't know the terms.</p:text>
  </p:cm>
  <p:cm authorId="0" dt="2010-06-06T21:05:09.356" idx="33">
    <p:pos x="4937" y="3082"/>
    <p:text>something off grammatically here</p:text>
  </p:cm>
</p:cmLst>
</file>

<file path=ppt/comments/comment1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6-06T21:06:35.994" idx="34">
    <p:pos x="2304" y="958"/>
    <p:text>something seems off grammatically with that term and in general with the first half of the sentence.</p:text>
  </p:cm>
</p:cmLst>
</file>

<file path=ppt/comments/comment1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6-06T21:07:37.683" idx="35">
    <p:pos x="1908" y="1174"/>
    <p:text>what exactly do you mean?  how is it affected by the air?</p:text>
  </p:cm>
  <p:cm authorId="0" dt="2010-06-06T21:09:25.329" idx="36">
    <p:pos x="1706" y="3374"/>
    <p:text>this whole section is confusing</p:text>
  </p:cm>
</p:cmLst>
</file>

<file path=ppt/comments/comment1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6-06T21:10:43.701" idx="37">
    <p:pos x="10" y="10"/>
    <p:text>I don't understand the heading.  And something is really wrong with the three labels below. 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6-06T19:12:31.604" idx="5">
    <p:pos x="2789" y="3492"/>
    <p:text>This says: "Has practical knowledge of tides and knows about structures and safety."  What does that mean?</p:text>
  </p:cm>
</p:cmLst>
</file>

<file path=ppt/comments/comment2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6-06T21:11:12.744" idx="38">
    <p:pos x="5154" y="958"/>
    <p:text>zasib choho?</p:text>
  </p:cm>
  <p:cm authorId="0" dt="2010-06-06T21:16:29.148" idx="39">
    <p:pos x="4638" y="3187"/>
    <p:text>v pryvatnykh what?  and that last clause should be a new sentence</p:text>
  </p:cm>
  <p:cm authorId="0" dt="2010-06-06T21:14:41.564" idx="40">
    <p:pos x="3995" y="3493"/>
    <p:text/>
  </p:cm>
  <p:cm authorId="0" dt="2010-06-06T21:14:46.229" idx="41">
    <p:pos x="4091" y="3589"/>
    <p:text/>
  </p:cm>
</p:cmLst>
</file>

<file path=ppt/comments/comment2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6-06T21:17:04.733" idx="42">
    <p:pos x="2858" y="1885"/>
    <p:text>haven't we heard this before?</p:text>
  </p:cm>
  <p:cm authorId="0" dt="2010-06-06T21:17:50.939" idx="43">
    <p:pos x="2738" y="3314"/>
    <p:text>sort of vague random thoughts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6-06T19:11:33.404" idx="3">
    <p:pos x="2020" y="3523"/>
    <p:text>I don't understand this sentence.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6-06T19:13:58.085" idx="6">
    <p:pos x="1369" y="2671"/>
    <p:text>Litorali should be defined.  No one will know that term.</p:text>
  </p:cm>
  <p:cm authorId="0" dt="2010-06-06T19:26:06.094" idx="7">
    <p:pos x="3419" y="1750"/>
    <p:text>What does zoni vidplyvu mean?  What are you trying to say?  Zones of outflows?</p:text>
  </p:cm>
  <p:cm authorId="0" dt="2010-06-06T19:28:00.941" idx="8">
    <p:pos x="3680" y="2858"/>
    <p:text>I looked this up and "prylyvna zona" (you left out the word zona) means intertidal zone.  Even in English I had to look up what intertidal zone means.  Needs explanation.  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6-06T19:31:03.170" idx="9">
    <p:pos x="5184" y="3493"/>
    <p:text>I don't understand this sentence.</p:text>
  </p:cm>
  <p:cm authorId="0" dt="2010-06-06T19:32:44.667" idx="10">
    <p:pos x="5280" y="3589"/>
    <p:text>What about mishani?  Is that in here somewhere?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6-06T19:36:37.764" idx="11">
    <p:pos x="3838" y="1167"/>
    <p:text/>
  </p:cm>
  <p:cm authorId="0" dt="2010-06-06T20:04:00.186" idx="12">
    <p:pos x="2050" y="1855"/>
    <p:text>I don't understand this sentence at all.  What phase of the moon are we talking about?</p:text>
  </p:cm>
  <p:cm authorId="0" dt="2010-06-06T20:15:25.955" idx="13">
    <p:pos x="1915" y="3434"/>
    <p:text>Something very off here.  The grammar is off and because I don't know what the terms are, it's hard to fix.</p:text>
  </p:cm>
  <p:cm authorId="0" dt="2010-06-06T20:15:44.474" idx="14">
    <p:pos x="3957" y="531"/>
    <p:text>Something off here.  Because I don't know the terms, hard to fix the grammar.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6-06T20:29:31.901" idx="15">
    <p:pos x="1100" y="2124"/>
    <p:text>Vector between the gravitational force that acts on the moon and the forces that are found in the center of the Earth?  Is that being said correctly?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6-06T20:31:47.445" idx="16">
    <p:pos x="2282" y="1915"/>
    <p:text>isn't inversely proportional oberneno proporcional'no?  i could be wrong.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6-06T20:33:02.085" idx="17">
    <p:pos x="6772" y="-350"/>
    <p:text>misspelled heading</p:text>
  </p:cm>
</p:cmLst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E69ECE-A410-CA4F-8E58-8360C47D4DBF}" type="doc">
      <dgm:prSet loTypeId="urn:microsoft.com/office/officeart/2005/8/layout/venn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09398F-5624-AD45-8AA9-622ED197BAEA}">
      <dgm:prSet phldrT="[Text]" custT="1"/>
      <dgm:spPr/>
      <dgm:t>
        <a:bodyPr/>
        <a:lstStyle/>
        <a:p>
          <a:r>
            <a:rPr lang="ru-RU" sz="1700" b="1" i="1" dirty="0" smtClean="0"/>
            <a:t>Високий Приплив</a:t>
          </a:r>
          <a:r>
            <a:rPr lang="ru-RU" sz="1700" dirty="0" smtClean="0"/>
            <a:t>-</a:t>
          </a:r>
        </a:p>
        <a:p>
          <a:r>
            <a:rPr lang="ru-RU" sz="1700" dirty="0" smtClean="0"/>
            <a:t>Вода піднімається до </a:t>
          </a:r>
          <a:r>
            <a:rPr lang="ru-RU" sz="1700" dirty="0" err="1" smtClean="0"/>
            <a:t>найвищого</a:t>
          </a:r>
          <a:r>
            <a:rPr lang="ru-RU" sz="1700" dirty="0" smtClean="0"/>
            <a:t> рівня</a:t>
          </a:r>
          <a:endParaRPr lang="en-US" sz="1700" dirty="0"/>
        </a:p>
      </dgm:t>
    </dgm:pt>
    <dgm:pt modelId="{7B51B32A-EB25-9D4C-B15E-52FD53D7ACFE}" type="parTrans" cxnId="{AF540B71-A03E-954B-98FF-66622FEFAC18}">
      <dgm:prSet/>
      <dgm:spPr/>
      <dgm:t>
        <a:bodyPr/>
        <a:lstStyle/>
        <a:p>
          <a:endParaRPr lang="en-US"/>
        </a:p>
      </dgm:t>
    </dgm:pt>
    <dgm:pt modelId="{D5A137D1-1FB2-EA4A-BA43-1F50E8E8EC09}" type="sibTrans" cxnId="{AF540B71-A03E-954B-98FF-66622FEFAC18}">
      <dgm:prSet/>
      <dgm:spPr/>
      <dgm:t>
        <a:bodyPr/>
        <a:lstStyle/>
        <a:p>
          <a:endParaRPr lang="en-US"/>
        </a:p>
      </dgm:t>
    </dgm:pt>
    <dgm:pt modelId="{37F012C1-C325-C043-81B8-55D1BB219A08}">
      <dgm:prSet phldrT="[Text]" custT="1"/>
      <dgm:spPr/>
      <dgm:t>
        <a:bodyPr/>
        <a:lstStyle/>
        <a:p>
          <a:r>
            <a:rPr lang="ru-RU" sz="1700" b="1" i="1" dirty="0" err="1" smtClean="0"/>
            <a:t>Зоні</a:t>
          </a:r>
          <a:r>
            <a:rPr lang="ru-RU" sz="1700" b="1" i="1" dirty="0" smtClean="0"/>
            <a:t> </a:t>
          </a:r>
          <a:r>
            <a:rPr lang="ru-RU" sz="1700" b="1" i="1" dirty="0" err="1" smtClean="0"/>
            <a:t>Відпливу</a:t>
          </a:r>
          <a:r>
            <a:rPr lang="ru-RU" sz="1700" b="1" i="1" dirty="0" smtClean="0"/>
            <a:t>-</a:t>
          </a:r>
        </a:p>
        <a:p>
          <a:r>
            <a:rPr lang="ru-RU" sz="1700" b="0" i="0" dirty="0" smtClean="0"/>
            <a:t>Рівень моря падає, показуючи</a:t>
          </a:r>
          <a:endParaRPr lang="en-US" sz="1700" b="0" i="0" dirty="0"/>
        </a:p>
      </dgm:t>
    </dgm:pt>
    <dgm:pt modelId="{7846A48E-A7A9-E04F-B32D-898EB0C8A3E1}" type="parTrans" cxnId="{638B669B-9212-CE49-B4D0-5AD4F2635C2B}">
      <dgm:prSet/>
      <dgm:spPr/>
      <dgm:t>
        <a:bodyPr/>
        <a:lstStyle/>
        <a:p>
          <a:endParaRPr lang="en-US"/>
        </a:p>
      </dgm:t>
    </dgm:pt>
    <dgm:pt modelId="{B7E40A6E-0AEB-BF49-8920-ED83667CC9E2}" type="sibTrans" cxnId="{638B669B-9212-CE49-B4D0-5AD4F2635C2B}">
      <dgm:prSet/>
      <dgm:spPr/>
      <dgm:t>
        <a:bodyPr/>
        <a:lstStyle/>
        <a:p>
          <a:endParaRPr lang="en-US"/>
        </a:p>
      </dgm:t>
    </dgm:pt>
    <dgm:pt modelId="{A957D811-B37C-7B4C-A752-F66AEA64AA1D}">
      <dgm:prSet custT="1"/>
      <dgm:spPr/>
      <dgm:t>
        <a:bodyPr/>
        <a:lstStyle/>
        <a:p>
          <a:r>
            <a:rPr lang="ru-RU" sz="1700" b="1" i="1" dirty="0" smtClean="0"/>
            <a:t>Відплив-</a:t>
          </a:r>
        </a:p>
        <a:p>
          <a:r>
            <a:rPr lang="ru-RU" sz="1700" b="0" i="0" dirty="0" smtClean="0"/>
            <a:t>Вода перестає знижуватися</a:t>
          </a:r>
        </a:p>
      </dgm:t>
    </dgm:pt>
    <dgm:pt modelId="{61591784-91A5-3247-9272-0A9F335A8718}" type="parTrans" cxnId="{B74740B6-1E93-244F-A3EC-5024EAF0A060}">
      <dgm:prSet/>
      <dgm:spPr/>
      <dgm:t>
        <a:bodyPr/>
        <a:lstStyle/>
        <a:p>
          <a:endParaRPr lang="en-US"/>
        </a:p>
      </dgm:t>
    </dgm:pt>
    <dgm:pt modelId="{C829273A-0FC8-874A-A181-C38E4F240799}" type="sibTrans" cxnId="{B74740B6-1E93-244F-A3EC-5024EAF0A060}">
      <dgm:prSet/>
      <dgm:spPr/>
      <dgm:t>
        <a:bodyPr/>
        <a:lstStyle/>
        <a:p>
          <a:endParaRPr lang="en-US"/>
        </a:p>
      </dgm:t>
    </dgm:pt>
    <dgm:pt modelId="{9F6C22AC-60AF-4F44-9461-F48F94BF7DC6}">
      <dgm:prSet phldrT="[Text]" custT="1"/>
      <dgm:spPr/>
      <dgm:t>
        <a:bodyPr/>
        <a:lstStyle/>
        <a:p>
          <a:r>
            <a:rPr lang="ru-RU" sz="1700" b="1" i="1" dirty="0" smtClean="0"/>
            <a:t>Приплив</a:t>
          </a:r>
          <a:r>
            <a:rPr lang="ru-RU" sz="1700" dirty="0" smtClean="0"/>
            <a:t>-</a:t>
          </a:r>
        </a:p>
        <a:p>
          <a:r>
            <a:rPr lang="ru-RU" sz="1700" dirty="0" smtClean="0"/>
            <a:t>Рівень моря піднімається, охоплює літоралі</a:t>
          </a:r>
          <a:endParaRPr lang="en-US" sz="1700" dirty="0"/>
        </a:p>
      </dgm:t>
    </dgm:pt>
    <dgm:pt modelId="{BB3DB903-2B66-EF42-B7AA-1ECAA3051CDC}" type="sibTrans" cxnId="{78EDB536-15DD-234F-815A-A6C7B8E7F9C7}">
      <dgm:prSet/>
      <dgm:spPr/>
      <dgm:t>
        <a:bodyPr/>
        <a:lstStyle/>
        <a:p>
          <a:endParaRPr lang="en-US"/>
        </a:p>
      </dgm:t>
    </dgm:pt>
    <dgm:pt modelId="{B3531789-D07F-C845-A5B2-AAB6FAA5CCA8}" type="parTrans" cxnId="{78EDB536-15DD-234F-815A-A6C7B8E7F9C7}">
      <dgm:prSet/>
      <dgm:spPr/>
      <dgm:t>
        <a:bodyPr/>
        <a:lstStyle/>
        <a:p>
          <a:endParaRPr lang="en-US"/>
        </a:p>
      </dgm:t>
    </dgm:pt>
    <dgm:pt modelId="{BB423F65-CA7A-E149-BEB4-537242590311}" type="pres">
      <dgm:prSet presAssocID="{D8E69ECE-A410-CA4F-8E58-8360C47D4DB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B524FA-6FED-9643-B8B3-1BCF7CCA9FF9}" type="pres">
      <dgm:prSet presAssocID="{9F6C22AC-60AF-4F44-9461-F48F94BF7DC6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09DBE0-7306-844C-9EE6-9E28FD14062A}" type="pres">
      <dgm:prSet presAssocID="{BB3DB903-2B66-EF42-B7AA-1ECAA3051CDC}" presName="space" presStyleCnt="0"/>
      <dgm:spPr/>
    </dgm:pt>
    <dgm:pt modelId="{994B8282-F6C3-714B-9122-347AD3D5B17E}" type="pres">
      <dgm:prSet presAssocID="{C909398F-5624-AD45-8AA9-622ED197BAEA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253B78-32BD-754A-9195-24660D824A76}" type="pres">
      <dgm:prSet presAssocID="{D5A137D1-1FB2-EA4A-BA43-1F50E8E8EC09}" presName="space" presStyleCnt="0"/>
      <dgm:spPr/>
    </dgm:pt>
    <dgm:pt modelId="{CB373BCB-7168-BE42-A5AD-6615FAF021A1}" type="pres">
      <dgm:prSet presAssocID="{37F012C1-C325-C043-81B8-55D1BB219A08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5D2001-536A-8B4F-B843-17F5B432280A}" type="pres">
      <dgm:prSet presAssocID="{B7E40A6E-0AEB-BF49-8920-ED83667CC9E2}" presName="space" presStyleCnt="0"/>
      <dgm:spPr/>
    </dgm:pt>
    <dgm:pt modelId="{60BCC5B5-363B-1C46-8885-7848CAB77A05}" type="pres">
      <dgm:prSet presAssocID="{A957D811-B37C-7B4C-A752-F66AEA64AA1D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540B71-A03E-954B-98FF-66622FEFAC18}" srcId="{D8E69ECE-A410-CA4F-8E58-8360C47D4DBF}" destId="{C909398F-5624-AD45-8AA9-622ED197BAEA}" srcOrd="1" destOrd="0" parTransId="{7B51B32A-EB25-9D4C-B15E-52FD53D7ACFE}" sibTransId="{D5A137D1-1FB2-EA4A-BA43-1F50E8E8EC09}"/>
    <dgm:cxn modelId="{5244FD14-C07A-FF4A-BCF4-EFF14620D827}" type="presOf" srcId="{A957D811-B37C-7B4C-A752-F66AEA64AA1D}" destId="{60BCC5B5-363B-1C46-8885-7848CAB77A05}" srcOrd="0" destOrd="0" presId="urn:microsoft.com/office/officeart/2005/8/layout/venn3"/>
    <dgm:cxn modelId="{DF1F73BF-09A4-814F-AD99-6F4C4D90363F}" type="presOf" srcId="{C909398F-5624-AD45-8AA9-622ED197BAEA}" destId="{994B8282-F6C3-714B-9122-347AD3D5B17E}" srcOrd="0" destOrd="0" presId="urn:microsoft.com/office/officeart/2005/8/layout/venn3"/>
    <dgm:cxn modelId="{B74740B6-1E93-244F-A3EC-5024EAF0A060}" srcId="{D8E69ECE-A410-CA4F-8E58-8360C47D4DBF}" destId="{A957D811-B37C-7B4C-A752-F66AEA64AA1D}" srcOrd="3" destOrd="0" parTransId="{61591784-91A5-3247-9272-0A9F335A8718}" sibTransId="{C829273A-0FC8-874A-A181-C38E4F240799}"/>
    <dgm:cxn modelId="{78EDB536-15DD-234F-815A-A6C7B8E7F9C7}" srcId="{D8E69ECE-A410-CA4F-8E58-8360C47D4DBF}" destId="{9F6C22AC-60AF-4F44-9461-F48F94BF7DC6}" srcOrd="0" destOrd="0" parTransId="{B3531789-D07F-C845-A5B2-AAB6FAA5CCA8}" sibTransId="{BB3DB903-2B66-EF42-B7AA-1ECAA3051CDC}"/>
    <dgm:cxn modelId="{4CF05164-249E-134D-8692-42F974577A02}" type="presOf" srcId="{D8E69ECE-A410-CA4F-8E58-8360C47D4DBF}" destId="{BB423F65-CA7A-E149-BEB4-537242590311}" srcOrd="0" destOrd="0" presId="urn:microsoft.com/office/officeart/2005/8/layout/venn3"/>
    <dgm:cxn modelId="{687540B5-97DE-0D42-95AE-800E56A74D19}" type="presOf" srcId="{37F012C1-C325-C043-81B8-55D1BB219A08}" destId="{CB373BCB-7168-BE42-A5AD-6615FAF021A1}" srcOrd="0" destOrd="0" presId="urn:microsoft.com/office/officeart/2005/8/layout/venn3"/>
    <dgm:cxn modelId="{638B669B-9212-CE49-B4D0-5AD4F2635C2B}" srcId="{D8E69ECE-A410-CA4F-8E58-8360C47D4DBF}" destId="{37F012C1-C325-C043-81B8-55D1BB219A08}" srcOrd="2" destOrd="0" parTransId="{7846A48E-A7A9-E04F-B32D-898EB0C8A3E1}" sibTransId="{B7E40A6E-0AEB-BF49-8920-ED83667CC9E2}"/>
    <dgm:cxn modelId="{A3E3D511-7D8E-AA4C-9D99-06D082E24465}" type="presOf" srcId="{9F6C22AC-60AF-4F44-9461-F48F94BF7DC6}" destId="{15B524FA-6FED-9643-B8B3-1BCF7CCA9FF9}" srcOrd="0" destOrd="0" presId="urn:microsoft.com/office/officeart/2005/8/layout/venn3"/>
    <dgm:cxn modelId="{7FA0D727-B7D3-1F4D-8C02-E06F91D82D3A}" type="presParOf" srcId="{BB423F65-CA7A-E149-BEB4-537242590311}" destId="{15B524FA-6FED-9643-B8B3-1BCF7CCA9FF9}" srcOrd="0" destOrd="0" presId="urn:microsoft.com/office/officeart/2005/8/layout/venn3"/>
    <dgm:cxn modelId="{8C45210C-799C-3646-B676-F0EC02F0EB5E}" type="presParOf" srcId="{BB423F65-CA7A-E149-BEB4-537242590311}" destId="{7F09DBE0-7306-844C-9EE6-9E28FD14062A}" srcOrd="1" destOrd="0" presId="urn:microsoft.com/office/officeart/2005/8/layout/venn3"/>
    <dgm:cxn modelId="{EC322AF6-BA15-E140-91D7-4867440ADF1D}" type="presParOf" srcId="{BB423F65-CA7A-E149-BEB4-537242590311}" destId="{994B8282-F6C3-714B-9122-347AD3D5B17E}" srcOrd="2" destOrd="0" presId="urn:microsoft.com/office/officeart/2005/8/layout/venn3"/>
    <dgm:cxn modelId="{BBBC4E3A-55FB-1C4D-8388-BBF441D9A4C6}" type="presParOf" srcId="{BB423F65-CA7A-E149-BEB4-537242590311}" destId="{B6253B78-32BD-754A-9195-24660D824A76}" srcOrd="3" destOrd="0" presId="urn:microsoft.com/office/officeart/2005/8/layout/venn3"/>
    <dgm:cxn modelId="{CEBDE744-242B-A74A-9215-09F37C763B6A}" type="presParOf" srcId="{BB423F65-CA7A-E149-BEB4-537242590311}" destId="{CB373BCB-7168-BE42-A5AD-6615FAF021A1}" srcOrd="4" destOrd="0" presId="urn:microsoft.com/office/officeart/2005/8/layout/venn3"/>
    <dgm:cxn modelId="{02ED2CB0-4E53-5141-BA4A-B89B9794A10C}" type="presParOf" srcId="{BB423F65-CA7A-E149-BEB4-537242590311}" destId="{125D2001-536A-8B4F-B843-17F5B432280A}" srcOrd="5" destOrd="0" presId="urn:microsoft.com/office/officeart/2005/8/layout/venn3"/>
    <dgm:cxn modelId="{BD10B811-7D38-014D-B639-BCFED15CB9AC}" type="presParOf" srcId="{BB423F65-CA7A-E149-BEB4-537242590311}" destId="{60BCC5B5-363B-1C46-8885-7848CAB77A05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0A2C10-DCB1-984B-8793-B86F16E1F0F2}" type="doc">
      <dgm:prSet loTypeId="urn:microsoft.com/office/officeart/2005/8/layout/hList7#1" loCatId="list" qsTypeId="urn:microsoft.com/office/officeart/2005/8/quickstyle/simple4" qsCatId="simple" csTypeId="urn:microsoft.com/office/officeart/2005/8/colors/accent1_2" csCatId="accent1" phldr="1"/>
      <dgm:spPr/>
    </dgm:pt>
    <dgm:pt modelId="{DAA31976-9F90-B94B-B8F5-EB2D0D046C75}">
      <dgm:prSet phldrT="[Text]" custT="1"/>
      <dgm:spPr/>
      <dgm:t>
        <a:bodyPr/>
        <a:lstStyle/>
        <a:p>
          <a:r>
            <a:rPr lang="ru-RU" sz="2500" dirty="0" smtClean="0"/>
            <a:t>Скелястих Скелі</a:t>
          </a:r>
          <a:endParaRPr lang="en-US" sz="2500" dirty="0"/>
        </a:p>
      </dgm:t>
    </dgm:pt>
    <dgm:pt modelId="{577C183F-3DE3-2147-833E-E6DC52572D1D}" type="parTrans" cxnId="{157AF8FE-8ADB-3840-88C2-85320712D10F}">
      <dgm:prSet/>
      <dgm:spPr/>
      <dgm:t>
        <a:bodyPr/>
        <a:lstStyle/>
        <a:p>
          <a:endParaRPr lang="en-US"/>
        </a:p>
      </dgm:t>
    </dgm:pt>
    <dgm:pt modelId="{36BC50C7-BC5E-1840-BA56-12AD4C8EEA49}" type="sibTrans" cxnId="{157AF8FE-8ADB-3840-88C2-85320712D10F}">
      <dgm:prSet/>
      <dgm:spPr/>
      <dgm:t>
        <a:bodyPr/>
        <a:lstStyle/>
        <a:p>
          <a:endParaRPr lang="en-US"/>
        </a:p>
      </dgm:t>
    </dgm:pt>
    <dgm:pt modelId="{9F4AE21A-95FE-CB46-B078-07F0932D4FA9}">
      <dgm:prSet phldrT="[Text]" custT="1"/>
      <dgm:spPr/>
      <dgm:t>
        <a:bodyPr/>
        <a:lstStyle/>
        <a:p>
          <a:r>
            <a:rPr lang="ru-RU" sz="2500" dirty="0" smtClean="0"/>
            <a:t>Піщані Пляжі</a:t>
          </a:r>
          <a:endParaRPr lang="en-US" sz="2500" dirty="0"/>
        </a:p>
      </dgm:t>
    </dgm:pt>
    <dgm:pt modelId="{97F57D8E-6CAC-5343-B914-B8B942A76535}" type="parTrans" cxnId="{C3D78795-0713-1743-84CE-B339C4014E98}">
      <dgm:prSet/>
      <dgm:spPr/>
      <dgm:t>
        <a:bodyPr/>
        <a:lstStyle/>
        <a:p>
          <a:endParaRPr lang="en-US"/>
        </a:p>
      </dgm:t>
    </dgm:pt>
    <dgm:pt modelId="{4439D5DD-E1EC-E243-A073-7040603D0E6B}" type="sibTrans" cxnId="{C3D78795-0713-1743-84CE-B339C4014E98}">
      <dgm:prSet/>
      <dgm:spPr/>
      <dgm:t>
        <a:bodyPr/>
        <a:lstStyle/>
        <a:p>
          <a:endParaRPr lang="en-US"/>
        </a:p>
      </dgm:t>
    </dgm:pt>
    <dgm:pt modelId="{17E3E761-C1FD-B34D-9B7C-54DB41725D45}">
      <dgm:prSet phldrT="[Text]" custT="1"/>
      <dgm:spPr/>
      <dgm:t>
        <a:bodyPr/>
        <a:lstStyle/>
        <a:p>
          <a:r>
            <a:rPr lang="ru-RU" sz="2000" dirty="0" smtClean="0"/>
            <a:t>Водою- Болотних Угідь</a:t>
          </a:r>
          <a:endParaRPr lang="en-US" sz="2000" dirty="0"/>
        </a:p>
      </dgm:t>
    </dgm:pt>
    <dgm:pt modelId="{46C29DFD-EE2B-DC4C-8D71-AEC1EF8D6A72}" type="parTrans" cxnId="{DABFA6B8-1B13-5E49-B7E1-CE78FDEAE88F}">
      <dgm:prSet/>
      <dgm:spPr/>
      <dgm:t>
        <a:bodyPr/>
        <a:lstStyle/>
        <a:p>
          <a:endParaRPr lang="en-US"/>
        </a:p>
      </dgm:t>
    </dgm:pt>
    <dgm:pt modelId="{82298E34-1FE3-234C-8433-5B3D61DAFB05}" type="sibTrans" cxnId="{DABFA6B8-1B13-5E49-B7E1-CE78FDEAE88F}">
      <dgm:prSet/>
      <dgm:spPr/>
      <dgm:t>
        <a:bodyPr/>
        <a:lstStyle/>
        <a:p>
          <a:endParaRPr lang="en-US"/>
        </a:p>
      </dgm:t>
    </dgm:pt>
    <dgm:pt modelId="{8A3DA85C-377C-AE45-B14E-AD3B059A45E2}" type="pres">
      <dgm:prSet presAssocID="{290A2C10-DCB1-984B-8793-B86F16E1F0F2}" presName="Name0" presStyleCnt="0">
        <dgm:presLayoutVars>
          <dgm:dir/>
          <dgm:resizeHandles val="exact"/>
        </dgm:presLayoutVars>
      </dgm:prSet>
      <dgm:spPr/>
    </dgm:pt>
    <dgm:pt modelId="{2C72E643-6E2E-C849-A299-327AF2C127E8}" type="pres">
      <dgm:prSet presAssocID="{290A2C10-DCB1-984B-8793-B86F16E1F0F2}" presName="fgShape" presStyleLbl="fgShp" presStyleIdx="0" presStyleCnt="1"/>
      <dgm:spPr/>
    </dgm:pt>
    <dgm:pt modelId="{29E9EDFE-2BA2-A741-B621-67C23F453785}" type="pres">
      <dgm:prSet presAssocID="{290A2C10-DCB1-984B-8793-B86F16E1F0F2}" presName="linComp" presStyleCnt="0"/>
      <dgm:spPr/>
    </dgm:pt>
    <dgm:pt modelId="{83568700-312B-1243-9BFF-128258899E29}" type="pres">
      <dgm:prSet presAssocID="{DAA31976-9F90-B94B-B8F5-EB2D0D046C75}" presName="compNode" presStyleCnt="0"/>
      <dgm:spPr/>
    </dgm:pt>
    <dgm:pt modelId="{9FD479DD-5FE1-1542-8F2B-0907DC1DFB45}" type="pres">
      <dgm:prSet presAssocID="{DAA31976-9F90-B94B-B8F5-EB2D0D046C75}" presName="bkgdShape" presStyleLbl="node1" presStyleIdx="0" presStyleCnt="3"/>
      <dgm:spPr/>
      <dgm:t>
        <a:bodyPr/>
        <a:lstStyle/>
        <a:p>
          <a:endParaRPr lang="en-US"/>
        </a:p>
      </dgm:t>
    </dgm:pt>
    <dgm:pt modelId="{217E4192-2FFD-3143-A5FE-BF5C4A4F23C9}" type="pres">
      <dgm:prSet presAssocID="{DAA31976-9F90-B94B-B8F5-EB2D0D046C7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B2FD6-5C88-0D40-97B3-8E2000EF87B7}" type="pres">
      <dgm:prSet presAssocID="{DAA31976-9F90-B94B-B8F5-EB2D0D046C75}" presName="invisiNode" presStyleLbl="node1" presStyleIdx="0" presStyleCnt="3"/>
      <dgm:spPr/>
    </dgm:pt>
    <dgm:pt modelId="{24B28822-A03F-374D-86F7-62E7E31BB3F8}" type="pres">
      <dgm:prSet presAssocID="{DAA31976-9F90-B94B-B8F5-EB2D0D046C75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6D4E3B0-44E9-A345-9B56-B37A548F3A9A}" type="pres">
      <dgm:prSet presAssocID="{36BC50C7-BC5E-1840-BA56-12AD4C8EEA4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B5C9E3E-B7C8-0345-B948-9AF6C3F72E15}" type="pres">
      <dgm:prSet presAssocID="{9F4AE21A-95FE-CB46-B078-07F0932D4FA9}" presName="compNode" presStyleCnt="0"/>
      <dgm:spPr/>
    </dgm:pt>
    <dgm:pt modelId="{4D01EE29-C8DE-FF49-803B-C7A2C09823AD}" type="pres">
      <dgm:prSet presAssocID="{9F4AE21A-95FE-CB46-B078-07F0932D4FA9}" presName="bkgdShape" presStyleLbl="node1" presStyleIdx="1" presStyleCnt="3"/>
      <dgm:spPr/>
      <dgm:t>
        <a:bodyPr/>
        <a:lstStyle/>
        <a:p>
          <a:endParaRPr lang="en-US"/>
        </a:p>
      </dgm:t>
    </dgm:pt>
    <dgm:pt modelId="{9F6DB275-9DE4-6243-B38E-C32ECDE21EC1}" type="pres">
      <dgm:prSet presAssocID="{9F4AE21A-95FE-CB46-B078-07F0932D4FA9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485A9-CE5C-0547-A32C-0B5BFB2C78C8}" type="pres">
      <dgm:prSet presAssocID="{9F4AE21A-95FE-CB46-B078-07F0932D4FA9}" presName="invisiNode" presStyleLbl="node1" presStyleIdx="1" presStyleCnt="3"/>
      <dgm:spPr/>
    </dgm:pt>
    <dgm:pt modelId="{7A407187-AA3C-7843-9959-3690D29DD319}" type="pres">
      <dgm:prSet presAssocID="{9F4AE21A-95FE-CB46-B078-07F0932D4FA9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5F85686-40DC-3A42-879F-3295991765CC}" type="pres">
      <dgm:prSet presAssocID="{4439D5DD-E1EC-E243-A073-7040603D0E6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C0AED93-5E05-1D4A-9B13-2DCB9DCFC322}" type="pres">
      <dgm:prSet presAssocID="{17E3E761-C1FD-B34D-9B7C-54DB41725D45}" presName="compNode" presStyleCnt="0"/>
      <dgm:spPr/>
    </dgm:pt>
    <dgm:pt modelId="{9C29D197-A73C-A64A-8243-838D7C5070C4}" type="pres">
      <dgm:prSet presAssocID="{17E3E761-C1FD-B34D-9B7C-54DB41725D45}" presName="bkgdShape" presStyleLbl="node1" presStyleIdx="2" presStyleCnt="3"/>
      <dgm:spPr/>
      <dgm:t>
        <a:bodyPr/>
        <a:lstStyle/>
        <a:p>
          <a:endParaRPr lang="en-US"/>
        </a:p>
      </dgm:t>
    </dgm:pt>
    <dgm:pt modelId="{01074580-D79F-C142-8884-E1BEF9637BFD}" type="pres">
      <dgm:prSet presAssocID="{17E3E761-C1FD-B34D-9B7C-54DB41725D45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87BA8-204E-EC42-871D-CF71AEEC4B1A}" type="pres">
      <dgm:prSet presAssocID="{17E3E761-C1FD-B34D-9B7C-54DB41725D45}" presName="invisiNode" presStyleLbl="node1" presStyleIdx="2" presStyleCnt="3"/>
      <dgm:spPr/>
    </dgm:pt>
    <dgm:pt modelId="{17C0A6C3-13C9-514A-855E-847A21FAD65D}" type="pres">
      <dgm:prSet presAssocID="{17E3E761-C1FD-B34D-9B7C-54DB41725D45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FEE0A1B-27B0-254B-AE40-3AEF91B0EB60}" type="presOf" srcId="{17E3E761-C1FD-B34D-9B7C-54DB41725D45}" destId="{9C29D197-A73C-A64A-8243-838D7C5070C4}" srcOrd="0" destOrd="0" presId="urn:microsoft.com/office/officeart/2005/8/layout/hList7#1"/>
    <dgm:cxn modelId="{BBD90203-7E01-1C44-A52E-2A8F61658665}" type="presOf" srcId="{17E3E761-C1FD-B34D-9B7C-54DB41725D45}" destId="{01074580-D79F-C142-8884-E1BEF9637BFD}" srcOrd="1" destOrd="0" presId="urn:microsoft.com/office/officeart/2005/8/layout/hList7#1"/>
    <dgm:cxn modelId="{157AF8FE-8ADB-3840-88C2-85320712D10F}" srcId="{290A2C10-DCB1-984B-8793-B86F16E1F0F2}" destId="{DAA31976-9F90-B94B-B8F5-EB2D0D046C75}" srcOrd="0" destOrd="0" parTransId="{577C183F-3DE3-2147-833E-E6DC52572D1D}" sibTransId="{36BC50C7-BC5E-1840-BA56-12AD4C8EEA49}"/>
    <dgm:cxn modelId="{C3D78795-0713-1743-84CE-B339C4014E98}" srcId="{290A2C10-DCB1-984B-8793-B86F16E1F0F2}" destId="{9F4AE21A-95FE-CB46-B078-07F0932D4FA9}" srcOrd="1" destOrd="0" parTransId="{97F57D8E-6CAC-5343-B914-B8B942A76535}" sibTransId="{4439D5DD-E1EC-E243-A073-7040603D0E6B}"/>
    <dgm:cxn modelId="{DF9C44C9-914E-4B4A-8D55-86CB6C0AABAB}" type="presOf" srcId="{9F4AE21A-95FE-CB46-B078-07F0932D4FA9}" destId="{9F6DB275-9DE4-6243-B38E-C32ECDE21EC1}" srcOrd="1" destOrd="0" presId="urn:microsoft.com/office/officeart/2005/8/layout/hList7#1"/>
    <dgm:cxn modelId="{4C94F259-AE47-5542-AB8B-9EFE99789366}" type="presOf" srcId="{9F4AE21A-95FE-CB46-B078-07F0932D4FA9}" destId="{4D01EE29-C8DE-FF49-803B-C7A2C09823AD}" srcOrd="0" destOrd="0" presId="urn:microsoft.com/office/officeart/2005/8/layout/hList7#1"/>
    <dgm:cxn modelId="{616563D9-C62C-164D-8898-62749D278939}" type="presOf" srcId="{290A2C10-DCB1-984B-8793-B86F16E1F0F2}" destId="{8A3DA85C-377C-AE45-B14E-AD3B059A45E2}" srcOrd="0" destOrd="0" presId="urn:microsoft.com/office/officeart/2005/8/layout/hList7#1"/>
    <dgm:cxn modelId="{30267447-5784-B347-8030-035FC687E82C}" type="presOf" srcId="{4439D5DD-E1EC-E243-A073-7040603D0E6B}" destId="{C5F85686-40DC-3A42-879F-3295991765CC}" srcOrd="0" destOrd="0" presId="urn:microsoft.com/office/officeart/2005/8/layout/hList7#1"/>
    <dgm:cxn modelId="{8DA74F71-7602-EB40-B2BC-D59027A62C86}" type="presOf" srcId="{DAA31976-9F90-B94B-B8F5-EB2D0D046C75}" destId="{9FD479DD-5FE1-1542-8F2B-0907DC1DFB45}" srcOrd="0" destOrd="0" presId="urn:microsoft.com/office/officeart/2005/8/layout/hList7#1"/>
    <dgm:cxn modelId="{ED018D30-AF15-C649-93DB-99666A9E40F6}" type="presOf" srcId="{DAA31976-9F90-B94B-B8F5-EB2D0D046C75}" destId="{217E4192-2FFD-3143-A5FE-BF5C4A4F23C9}" srcOrd="1" destOrd="0" presId="urn:microsoft.com/office/officeart/2005/8/layout/hList7#1"/>
    <dgm:cxn modelId="{DABFA6B8-1B13-5E49-B7E1-CE78FDEAE88F}" srcId="{290A2C10-DCB1-984B-8793-B86F16E1F0F2}" destId="{17E3E761-C1FD-B34D-9B7C-54DB41725D45}" srcOrd="2" destOrd="0" parTransId="{46C29DFD-EE2B-DC4C-8D71-AEC1EF8D6A72}" sibTransId="{82298E34-1FE3-234C-8433-5B3D61DAFB05}"/>
    <dgm:cxn modelId="{7C523398-80DD-A44E-B079-C3879B93C40F}" type="presOf" srcId="{36BC50C7-BC5E-1840-BA56-12AD4C8EEA49}" destId="{D6D4E3B0-44E9-A345-9B56-B37A548F3A9A}" srcOrd="0" destOrd="0" presId="urn:microsoft.com/office/officeart/2005/8/layout/hList7#1"/>
    <dgm:cxn modelId="{359DE0AF-1F8C-1745-A3F3-2C22A76576FF}" type="presParOf" srcId="{8A3DA85C-377C-AE45-B14E-AD3B059A45E2}" destId="{2C72E643-6E2E-C849-A299-327AF2C127E8}" srcOrd="0" destOrd="0" presId="urn:microsoft.com/office/officeart/2005/8/layout/hList7#1"/>
    <dgm:cxn modelId="{F21076D4-31A3-924B-BDF3-186A647F8E02}" type="presParOf" srcId="{8A3DA85C-377C-AE45-B14E-AD3B059A45E2}" destId="{29E9EDFE-2BA2-A741-B621-67C23F453785}" srcOrd="1" destOrd="0" presId="urn:microsoft.com/office/officeart/2005/8/layout/hList7#1"/>
    <dgm:cxn modelId="{8F4C6A56-C820-FB43-94C2-0A929DEC3F12}" type="presParOf" srcId="{29E9EDFE-2BA2-A741-B621-67C23F453785}" destId="{83568700-312B-1243-9BFF-128258899E29}" srcOrd="0" destOrd="0" presId="urn:microsoft.com/office/officeart/2005/8/layout/hList7#1"/>
    <dgm:cxn modelId="{89B12BBC-C49E-194D-9C7A-243408E4B1F2}" type="presParOf" srcId="{83568700-312B-1243-9BFF-128258899E29}" destId="{9FD479DD-5FE1-1542-8F2B-0907DC1DFB45}" srcOrd="0" destOrd="0" presId="urn:microsoft.com/office/officeart/2005/8/layout/hList7#1"/>
    <dgm:cxn modelId="{1BA254D3-EFBA-4E44-A897-0D61E95DFEB1}" type="presParOf" srcId="{83568700-312B-1243-9BFF-128258899E29}" destId="{217E4192-2FFD-3143-A5FE-BF5C4A4F23C9}" srcOrd="1" destOrd="0" presId="urn:microsoft.com/office/officeart/2005/8/layout/hList7#1"/>
    <dgm:cxn modelId="{F55BA12C-80C4-6847-A985-EF0424D6CBF5}" type="presParOf" srcId="{83568700-312B-1243-9BFF-128258899E29}" destId="{F9EB2FD6-5C88-0D40-97B3-8E2000EF87B7}" srcOrd="2" destOrd="0" presId="urn:microsoft.com/office/officeart/2005/8/layout/hList7#1"/>
    <dgm:cxn modelId="{14FB55CB-968C-484B-A135-7856AC1DC824}" type="presParOf" srcId="{83568700-312B-1243-9BFF-128258899E29}" destId="{24B28822-A03F-374D-86F7-62E7E31BB3F8}" srcOrd="3" destOrd="0" presId="urn:microsoft.com/office/officeart/2005/8/layout/hList7#1"/>
    <dgm:cxn modelId="{8469E739-C740-E64E-984A-44299295A1F2}" type="presParOf" srcId="{29E9EDFE-2BA2-A741-B621-67C23F453785}" destId="{D6D4E3B0-44E9-A345-9B56-B37A548F3A9A}" srcOrd="1" destOrd="0" presId="urn:microsoft.com/office/officeart/2005/8/layout/hList7#1"/>
    <dgm:cxn modelId="{C98E36C0-8756-6048-9E4F-C7FA34F91546}" type="presParOf" srcId="{29E9EDFE-2BA2-A741-B621-67C23F453785}" destId="{8B5C9E3E-B7C8-0345-B948-9AF6C3F72E15}" srcOrd="2" destOrd="0" presId="urn:microsoft.com/office/officeart/2005/8/layout/hList7#1"/>
    <dgm:cxn modelId="{E084133F-121B-E241-AAEF-3DC85E731C5F}" type="presParOf" srcId="{8B5C9E3E-B7C8-0345-B948-9AF6C3F72E15}" destId="{4D01EE29-C8DE-FF49-803B-C7A2C09823AD}" srcOrd="0" destOrd="0" presId="urn:microsoft.com/office/officeart/2005/8/layout/hList7#1"/>
    <dgm:cxn modelId="{1EC8C9E8-3E16-4F49-B7BF-22D3CA31AD5E}" type="presParOf" srcId="{8B5C9E3E-B7C8-0345-B948-9AF6C3F72E15}" destId="{9F6DB275-9DE4-6243-B38E-C32ECDE21EC1}" srcOrd="1" destOrd="0" presId="urn:microsoft.com/office/officeart/2005/8/layout/hList7#1"/>
    <dgm:cxn modelId="{6E694D3E-2DE9-E84A-A831-F3E299F761FA}" type="presParOf" srcId="{8B5C9E3E-B7C8-0345-B948-9AF6C3F72E15}" destId="{518485A9-CE5C-0547-A32C-0B5BFB2C78C8}" srcOrd="2" destOrd="0" presId="urn:microsoft.com/office/officeart/2005/8/layout/hList7#1"/>
    <dgm:cxn modelId="{3FA7EE3D-28E2-B648-898D-887AB27D10BF}" type="presParOf" srcId="{8B5C9E3E-B7C8-0345-B948-9AF6C3F72E15}" destId="{7A407187-AA3C-7843-9959-3690D29DD319}" srcOrd="3" destOrd="0" presId="urn:microsoft.com/office/officeart/2005/8/layout/hList7#1"/>
    <dgm:cxn modelId="{FEAF930B-3913-B744-88F2-9698C4FE6C59}" type="presParOf" srcId="{29E9EDFE-2BA2-A741-B621-67C23F453785}" destId="{C5F85686-40DC-3A42-879F-3295991765CC}" srcOrd="3" destOrd="0" presId="urn:microsoft.com/office/officeart/2005/8/layout/hList7#1"/>
    <dgm:cxn modelId="{B654D351-C6A7-6848-8B3A-9DBDB04DEFB0}" type="presParOf" srcId="{29E9EDFE-2BA2-A741-B621-67C23F453785}" destId="{7C0AED93-5E05-1D4A-9B13-2DCB9DCFC322}" srcOrd="4" destOrd="0" presId="urn:microsoft.com/office/officeart/2005/8/layout/hList7#1"/>
    <dgm:cxn modelId="{45C0B79E-A19B-B248-9079-7DF76766C92A}" type="presParOf" srcId="{7C0AED93-5E05-1D4A-9B13-2DCB9DCFC322}" destId="{9C29D197-A73C-A64A-8243-838D7C5070C4}" srcOrd="0" destOrd="0" presId="urn:microsoft.com/office/officeart/2005/8/layout/hList7#1"/>
    <dgm:cxn modelId="{7F53EEE2-B582-1146-BE55-13B1551B1E64}" type="presParOf" srcId="{7C0AED93-5E05-1D4A-9B13-2DCB9DCFC322}" destId="{01074580-D79F-C142-8884-E1BEF9637BFD}" srcOrd="1" destOrd="0" presId="urn:microsoft.com/office/officeart/2005/8/layout/hList7#1"/>
    <dgm:cxn modelId="{AA814208-BACF-684B-B0E5-691834157784}" type="presParOf" srcId="{7C0AED93-5E05-1D4A-9B13-2DCB9DCFC322}" destId="{04C87BA8-204E-EC42-871D-CF71AEEC4B1A}" srcOrd="2" destOrd="0" presId="urn:microsoft.com/office/officeart/2005/8/layout/hList7#1"/>
    <dgm:cxn modelId="{7164A920-5A22-DA4B-910B-60B4D7115416}" type="presParOf" srcId="{7C0AED93-5E05-1D4A-9B13-2DCB9DCFC322}" destId="{17C0A6C3-13C9-514A-855E-847A21FAD65D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524FA-6FED-9643-B8B3-1BCF7CCA9FF9}">
      <dsp:nvSpPr>
        <dsp:cNvPr id="0" name=""/>
        <dsp:cNvSpPr/>
      </dsp:nvSpPr>
      <dsp:spPr>
        <a:xfrm>
          <a:off x="2411" y="1053454"/>
          <a:ext cx="2419052" cy="241905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alpha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3129" tIns="21590" rIns="133129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/>
            <a:t>Приплив</a:t>
          </a:r>
          <a:r>
            <a:rPr lang="ru-RU" sz="1700" kern="1200" dirty="0" smtClean="0"/>
            <a:t>-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Рівень моря піднімається, охоплює літоралі</a:t>
          </a:r>
          <a:endParaRPr lang="en-US" sz="1700" kern="1200" dirty="0"/>
        </a:p>
      </dsp:txBody>
      <dsp:txXfrm>
        <a:off x="356673" y="1407716"/>
        <a:ext cx="1710528" cy="1710528"/>
      </dsp:txXfrm>
    </dsp:sp>
    <dsp:sp modelId="{994B8282-F6C3-714B-9122-347AD3D5B17E}">
      <dsp:nvSpPr>
        <dsp:cNvPr id="0" name=""/>
        <dsp:cNvSpPr/>
      </dsp:nvSpPr>
      <dsp:spPr>
        <a:xfrm>
          <a:off x="1937652" y="1053454"/>
          <a:ext cx="2419052" cy="241905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alpha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3129" tIns="21590" rIns="133129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/>
            <a:t>Високий Приплив</a:t>
          </a:r>
          <a:r>
            <a:rPr lang="ru-RU" sz="1700" kern="1200" dirty="0" smtClean="0"/>
            <a:t>-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Вода піднімається до </a:t>
          </a:r>
          <a:r>
            <a:rPr lang="ru-RU" sz="1700" kern="1200" dirty="0" err="1" smtClean="0"/>
            <a:t>найвищого</a:t>
          </a:r>
          <a:r>
            <a:rPr lang="ru-RU" sz="1700" kern="1200" dirty="0" smtClean="0"/>
            <a:t> рівня</a:t>
          </a:r>
          <a:endParaRPr lang="en-US" sz="1700" kern="1200" dirty="0"/>
        </a:p>
      </dsp:txBody>
      <dsp:txXfrm>
        <a:off x="2291914" y="1407716"/>
        <a:ext cx="1710528" cy="1710528"/>
      </dsp:txXfrm>
    </dsp:sp>
    <dsp:sp modelId="{CB373BCB-7168-BE42-A5AD-6615FAF021A1}">
      <dsp:nvSpPr>
        <dsp:cNvPr id="0" name=""/>
        <dsp:cNvSpPr/>
      </dsp:nvSpPr>
      <dsp:spPr>
        <a:xfrm>
          <a:off x="3872894" y="1053454"/>
          <a:ext cx="2419052" cy="241905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alpha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3129" tIns="21590" rIns="133129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err="1" smtClean="0"/>
            <a:t>Зоні</a:t>
          </a:r>
          <a:r>
            <a:rPr lang="ru-RU" sz="1700" b="1" i="1" kern="1200" dirty="0" smtClean="0"/>
            <a:t> </a:t>
          </a:r>
          <a:r>
            <a:rPr lang="ru-RU" sz="1700" b="1" i="1" kern="1200" dirty="0" err="1" smtClean="0"/>
            <a:t>Відпливу</a:t>
          </a:r>
          <a:r>
            <a:rPr lang="ru-RU" sz="1700" b="1" i="1" kern="1200" dirty="0" smtClean="0"/>
            <a:t>-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smtClean="0"/>
            <a:t>Рівень моря падає, показуючи</a:t>
          </a:r>
          <a:endParaRPr lang="en-US" sz="1700" b="0" i="0" kern="1200" dirty="0"/>
        </a:p>
      </dsp:txBody>
      <dsp:txXfrm>
        <a:off x="4227156" y="1407716"/>
        <a:ext cx="1710528" cy="1710528"/>
      </dsp:txXfrm>
    </dsp:sp>
    <dsp:sp modelId="{60BCC5B5-363B-1C46-8885-7848CAB77A05}">
      <dsp:nvSpPr>
        <dsp:cNvPr id="0" name=""/>
        <dsp:cNvSpPr/>
      </dsp:nvSpPr>
      <dsp:spPr>
        <a:xfrm>
          <a:off x="5808136" y="1053454"/>
          <a:ext cx="2419052" cy="241905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alpha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3129" tIns="21590" rIns="133129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/>
            <a:t>Відплив-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smtClean="0"/>
            <a:t>Вода перестає знижуватися</a:t>
          </a:r>
        </a:p>
      </dsp:txBody>
      <dsp:txXfrm>
        <a:off x="6162398" y="1407716"/>
        <a:ext cx="1710528" cy="17105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479DD-5FE1-1542-8F2B-0907DC1DFB45}">
      <dsp:nvSpPr>
        <dsp:cNvPr id="0" name=""/>
        <dsp:cNvSpPr/>
      </dsp:nvSpPr>
      <dsp:spPr>
        <a:xfrm>
          <a:off x="1727" y="0"/>
          <a:ext cx="2688282" cy="45259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Скелястих Скелі</a:t>
          </a:r>
          <a:endParaRPr lang="en-US" sz="2500" kern="1200" dirty="0"/>
        </a:p>
      </dsp:txBody>
      <dsp:txXfrm>
        <a:off x="1727" y="1810384"/>
        <a:ext cx="2688282" cy="1810384"/>
      </dsp:txXfrm>
    </dsp:sp>
    <dsp:sp modelId="{24B28822-A03F-374D-86F7-62E7E31BB3F8}">
      <dsp:nvSpPr>
        <dsp:cNvPr id="0" name=""/>
        <dsp:cNvSpPr/>
      </dsp:nvSpPr>
      <dsp:spPr>
        <a:xfrm>
          <a:off x="592296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01EE29-C8DE-FF49-803B-C7A2C09823AD}">
      <dsp:nvSpPr>
        <dsp:cNvPr id="0" name=""/>
        <dsp:cNvSpPr/>
      </dsp:nvSpPr>
      <dsp:spPr>
        <a:xfrm>
          <a:off x="2770658" y="0"/>
          <a:ext cx="2688282" cy="45259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Піщані Пляжі</a:t>
          </a:r>
          <a:endParaRPr lang="en-US" sz="2500" kern="1200" dirty="0"/>
        </a:p>
      </dsp:txBody>
      <dsp:txXfrm>
        <a:off x="2770658" y="1810384"/>
        <a:ext cx="2688282" cy="1810384"/>
      </dsp:txXfrm>
    </dsp:sp>
    <dsp:sp modelId="{7A407187-AA3C-7843-9959-3690D29DD319}">
      <dsp:nvSpPr>
        <dsp:cNvPr id="0" name=""/>
        <dsp:cNvSpPr/>
      </dsp:nvSpPr>
      <dsp:spPr>
        <a:xfrm>
          <a:off x="3361227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29D197-A73C-A64A-8243-838D7C5070C4}">
      <dsp:nvSpPr>
        <dsp:cNvPr id="0" name=""/>
        <dsp:cNvSpPr/>
      </dsp:nvSpPr>
      <dsp:spPr>
        <a:xfrm>
          <a:off x="5539589" y="0"/>
          <a:ext cx="2688282" cy="45259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Водою- Болотних Угідь</a:t>
          </a:r>
          <a:endParaRPr lang="en-US" sz="2000" kern="1200" dirty="0"/>
        </a:p>
      </dsp:txBody>
      <dsp:txXfrm>
        <a:off x="5539589" y="1810384"/>
        <a:ext cx="2688282" cy="1810384"/>
      </dsp:txXfrm>
    </dsp:sp>
    <dsp:sp modelId="{17C0A6C3-13C9-514A-855E-847A21FAD65D}">
      <dsp:nvSpPr>
        <dsp:cNvPr id="0" name=""/>
        <dsp:cNvSpPr/>
      </dsp:nvSpPr>
      <dsp:spPr>
        <a:xfrm>
          <a:off x="6130158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72E643-6E2E-C849-A299-327AF2C127E8}">
      <dsp:nvSpPr>
        <dsp:cNvPr id="0" name=""/>
        <dsp:cNvSpPr/>
      </dsp:nvSpPr>
      <dsp:spPr>
        <a:xfrm>
          <a:off x="329183" y="3620769"/>
          <a:ext cx="7571232" cy="678894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2A579-FC53-9146-AF58-79B34DF798A5}" type="datetimeFigureOut">
              <a:rPr lang="en-US" smtClean="0"/>
              <a:pPr/>
              <a:t>6/1/14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852BB-017C-774E-8442-49CFB08F55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65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852BB-017C-774E-8442-49CFB08F556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852BB-017C-774E-8442-49CFB08F556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852BB-017C-774E-8442-49CFB08F556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852BB-017C-774E-8442-49CFB08F556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852BB-017C-774E-8442-49CFB08F556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852BB-017C-774E-8442-49CFB08F556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852BB-017C-774E-8442-49CFB08F556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852BB-017C-774E-8442-49CFB08F556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8BDB8C-CBF8-BB4C-A660-D5DA843BE8EC}" type="datetimeFigureOut">
              <a:rPr lang="en-US" smtClean="0"/>
              <a:pPr/>
              <a:t>6/1/14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DB8C-CBF8-BB4C-A660-D5DA843BE8EC}" type="datetimeFigureOut">
              <a:rPr lang="en-US" smtClean="0"/>
              <a:pPr/>
              <a:t>6/1/14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F636-198C-DA4A-B56B-83936466ED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DB8C-CBF8-BB4C-A660-D5DA843BE8EC}" type="datetimeFigureOut">
              <a:rPr lang="en-US" smtClean="0"/>
              <a:pPr/>
              <a:t>6/1/14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F636-198C-DA4A-B56B-83936466ED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DB8C-CBF8-BB4C-A660-D5DA843BE8EC}" type="datetimeFigureOut">
              <a:rPr lang="en-US" smtClean="0"/>
              <a:pPr/>
              <a:t>6/1/14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F636-198C-DA4A-B56B-83936466ED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6/1/14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DB8C-CBF8-BB4C-A660-D5DA843BE8EC}" type="datetimeFigureOut">
              <a:rPr lang="en-US" smtClean="0"/>
              <a:pPr/>
              <a:t>6/1/14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F636-198C-DA4A-B56B-83936466ED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DB8C-CBF8-BB4C-A660-D5DA843BE8EC}" type="datetimeFigureOut">
              <a:rPr lang="en-US" smtClean="0"/>
              <a:pPr/>
              <a:t>6/1/14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F636-198C-DA4A-B56B-83936466ED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DB8C-CBF8-BB4C-A660-D5DA843BE8EC}" type="datetimeFigureOut">
              <a:rPr lang="en-US" smtClean="0"/>
              <a:pPr/>
              <a:t>6/1/14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F636-198C-DA4A-B56B-83936466ED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DB8C-CBF8-BB4C-A660-D5DA843BE8EC}" type="datetimeFigureOut">
              <a:rPr lang="en-US" smtClean="0"/>
              <a:pPr/>
              <a:t>6/1/14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F636-198C-DA4A-B56B-83936466ED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68BDB8C-CBF8-BB4C-A660-D5DA843BE8EC}" type="datetimeFigureOut">
              <a:rPr lang="en-US" smtClean="0"/>
              <a:pPr/>
              <a:t>6/1/14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F636-198C-DA4A-B56B-83936466ED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8BDB8C-CBF8-BB4C-A660-D5DA843BE8EC}" type="datetimeFigureOut">
              <a:rPr lang="en-US" smtClean="0"/>
              <a:pPr/>
              <a:t>6/1/14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A0F636-198C-DA4A-B56B-83936466ED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768BDB8C-CBF8-BB4C-A660-D5DA843BE8EC}" type="datetimeFigureOut">
              <a:rPr lang="en-US" smtClean="0"/>
              <a:pPr/>
              <a:t>6/1/14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AA0F636-198C-DA4A-B56B-83936466ED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comments" Target="../comments/comment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comments" Target="../comments/commen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comments" Target="../comments/comment10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comments" Target="../comments/commen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comments" Target="../comments/comment1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comments" Target="../comments/commen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comments" Target="../comments/comment1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redictweather.com/ArtlicleShow" TargetMode="External"/><Relationship Id="rId3" Type="http://schemas.openxmlformats.org/officeDocument/2006/relationships/hyperlink" Target="http://www.nhc.noaa.gov/HAW2/english/storm_surge.shtml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comments" Target="../comments/commen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</a:t>
            </a:r>
            <a:r>
              <a:rPr lang="uk-UA" dirty="0" smtClean="0"/>
              <a:t>п</a:t>
            </a:r>
            <a:r>
              <a:rPr lang="ru-RU" dirty="0" err="1" smtClean="0"/>
              <a:t>ливи</a:t>
            </a:r>
            <a:r>
              <a:rPr lang="ru-RU" dirty="0" smtClean="0"/>
              <a:t> і Відпливи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8143" y="3711387"/>
            <a:ext cx="5900057" cy="1123683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Гравітації</a:t>
            </a:r>
            <a:r>
              <a:rPr lang="ru-RU" dirty="0" smtClean="0"/>
              <a:t> на Погоду</a:t>
            </a:r>
          </a:p>
          <a:p>
            <a:endParaRPr lang="ru-RU" dirty="0" smtClean="0"/>
          </a:p>
          <a:p>
            <a:r>
              <a:rPr lang="ru-RU" dirty="0" smtClean="0"/>
              <a:t>Роман С. Шаповал</a:t>
            </a:r>
            <a:endParaRPr lang="en-US" dirty="0" smtClean="0"/>
          </a:p>
          <a:p>
            <a:r>
              <a:rPr lang="en-US" dirty="0" smtClean="0"/>
              <a:t>1</a:t>
            </a:r>
            <a:r>
              <a:rPr lang="ru-RU" dirty="0" smtClean="0"/>
              <a:t>5</a:t>
            </a:r>
            <a:r>
              <a:rPr lang="en-US" dirty="0" smtClean="0"/>
              <a:t>.IV.2010  </a:t>
            </a:r>
          </a:p>
        </p:txBody>
      </p:sp>
      <p:pic>
        <p:nvPicPr>
          <p:cNvPr id="5" name="Picture 4" descr="wav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48" y="266699"/>
            <a:ext cx="8816751" cy="20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Як відстань </a:t>
            </a:r>
            <a:r>
              <a:rPr lang="ru-RU" sz="2400" dirty="0" err="1" smtClean="0"/>
              <a:t>між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Місяц</a:t>
            </a:r>
            <a:r>
              <a:rPr lang="uk-UA" sz="2400" dirty="0" err="1" smtClean="0"/>
              <a:t>ем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Землею міняється, </a:t>
            </a:r>
            <a:r>
              <a:rPr lang="ru-RU" sz="2400" dirty="0" err="1" smtClean="0"/>
              <a:t>висота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припливів</a:t>
            </a:r>
            <a:r>
              <a:rPr lang="ru-RU" sz="2400" dirty="0" smtClean="0"/>
              <a:t> також міняється</a:t>
            </a:r>
          </a:p>
          <a:p>
            <a:endParaRPr lang="en-US" sz="2400" dirty="0" smtClean="0"/>
          </a:p>
          <a:p>
            <a:r>
              <a:rPr lang="en-US" sz="2400" dirty="0" smtClean="0"/>
              <a:t>Kоли </a:t>
            </a:r>
            <a:r>
              <a:rPr lang="en-US" sz="2400" dirty="0" err="1" smtClean="0"/>
              <a:t>Місяць</a:t>
            </a:r>
            <a:r>
              <a:rPr lang="en-US" sz="2400" dirty="0" smtClean="0"/>
              <a:t> </a:t>
            </a:r>
            <a:r>
              <a:rPr lang="en-US" sz="2400" dirty="0" err="1" smtClean="0"/>
              <a:t>знаходиться</a:t>
            </a:r>
            <a:r>
              <a:rPr lang="en-US" sz="2400" dirty="0" smtClean="0"/>
              <a:t> в </a:t>
            </a:r>
            <a:r>
              <a:rPr lang="ru-RU" sz="2400" dirty="0" err="1" smtClean="0"/>
              <a:t>перигеї</a:t>
            </a:r>
            <a:r>
              <a:rPr lang="ru-RU" sz="2400" dirty="0" smtClean="0"/>
              <a:t> діапазон збільшується, а коли він знаходиться в апогеї діапазон зменшується (рис. 4)</a:t>
            </a:r>
          </a:p>
          <a:p>
            <a:pPr>
              <a:buNone/>
            </a:pPr>
            <a:endParaRPr lang="ru-RU" sz="2400" dirty="0" smtClean="0"/>
          </a:p>
          <a:p>
            <a:r>
              <a:rPr lang="en-US" sz="2400" dirty="0" err="1" smtClean="0"/>
              <a:t>Пер</a:t>
            </a:r>
            <a:r>
              <a:rPr lang="uk-UA" sz="2400" dirty="0" smtClean="0"/>
              <a:t>и</a:t>
            </a:r>
            <a:r>
              <a:rPr lang="en-US" sz="2400" dirty="0" err="1" smtClean="0"/>
              <a:t>гей</a:t>
            </a:r>
            <a:r>
              <a:rPr lang="en-US" sz="2400" dirty="0" smtClean="0"/>
              <a:t> </a:t>
            </a:r>
            <a:r>
              <a:rPr lang="en-US" sz="2400" dirty="0" err="1" smtClean="0"/>
              <a:t>веснян</a:t>
            </a:r>
            <a:r>
              <a:rPr lang="uk-UA" sz="2400" dirty="0" err="1" smtClean="0"/>
              <a:t>ого</a:t>
            </a:r>
            <a:r>
              <a:rPr lang="en-US" sz="2400" dirty="0" smtClean="0"/>
              <a:t> п</a:t>
            </a:r>
            <a:r>
              <a:rPr lang="ru-RU" sz="2400" dirty="0" err="1" smtClean="0"/>
              <a:t>рипливу</a:t>
            </a:r>
            <a:r>
              <a:rPr lang="uk-UA" sz="2400" dirty="0" smtClean="0"/>
              <a:t> – це</a:t>
            </a:r>
            <a:r>
              <a:rPr lang="en-US" sz="2400" dirty="0" smtClean="0"/>
              <a:t> </a:t>
            </a:r>
            <a:r>
              <a:rPr lang="en-US" sz="2400" dirty="0" err="1" smtClean="0"/>
              <a:t>коли</a:t>
            </a:r>
            <a:r>
              <a:rPr lang="en-US" sz="2400" dirty="0" smtClean="0"/>
              <a:t> </a:t>
            </a:r>
            <a:r>
              <a:rPr lang="en-US" sz="2400" dirty="0" err="1" smtClean="0"/>
              <a:t>Місяць</a:t>
            </a:r>
            <a:r>
              <a:rPr lang="en-US" sz="2400" dirty="0" smtClean="0"/>
              <a:t> </a:t>
            </a:r>
            <a:r>
              <a:rPr lang="en-US" sz="2400" dirty="0" err="1" smtClean="0"/>
              <a:t>знаходиться</a:t>
            </a:r>
            <a:r>
              <a:rPr lang="en-US" sz="2400" dirty="0" smtClean="0"/>
              <a:t> </a:t>
            </a:r>
            <a:r>
              <a:rPr lang="en-US" sz="2400" dirty="0" err="1" smtClean="0"/>
              <a:t>найближче</a:t>
            </a:r>
            <a:r>
              <a:rPr lang="en-US" sz="2400" dirty="0" smtClean="0"/>
              <a:t> </a:t>
            </a:r>
            <a:r>
              <a:rPr lang="en-US" sz="2400" dirty="0" err="1" smtClean="0"/>
              <a:t>до</a:t>
            </a:r>
            <a:r>
              <a:rPr lang="en-US" sz="2400" dirty="0" smtClean="0"/>
              <a:t> </a:t>
            </a:r>
            <a:r>
              <a:rPr lang="en-US" sz="2400" dirty="0" err="1" smtClean="0"/>
              <a:t>Землі</a:t>
            </a:r>
            <a:r>
              <a:rPr lang="en-US" sz="2400" dirty="0" smtClean="0"/>
              <a:t> </a:t>
            </a:r>
            <a:r>
              <a:rPr lang="en-US" sz="2400" dirty="0" err="1" smtClean="0"/>
              <a:t>під</a:t>
            </a:r>
            <a:r>
              <a:rPr lang="en-US" sz="2400" dirty="0" smtClean="0"/>
              <a:t> </a:t>
            </a:r>
            <a:r>
              <a:rPr lang="en-US" sz="2400" dirty="0" err="1" smtClean="0"/>
              <a:t>час</a:t>
            </a:r>
            <a:r>
              <a:rPr lang="en-US" sz="2400" dirty="0" smtClean="0"/>
              <a:t> </a:t>
            </a:r>
            <a:r>
              <a:rPr lang="en-US" sz="2400" dirty="0" err="1" smtClean="0"/>
              <a:t>веснян</a:t>
            </a:r>
            <a:r>
              <a:rPr lang="uk-UA" sz="2400" dirty="0" err="1" smtClean="0"/>
              <a:t>ого</a:t>
            </a:r>
            <a:r>
              <a:rPr lang="en-US" sz="2400" dirty="0" smtClean="0"/>
              <a:t> </a:t>
            </a:r>
            <a:r>
              <a:rPr lang="ru-RU" sz="2400" dirty="0" err="1" smtClean="0"/>
              <a:t>припливу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Діапазон</a:t>
            </a:r>
            <a:r>
              <a:rPr lang="ru-RU" dirty="0" smtClean="0"/>
              <a:t> </a:t>
            </a:r>
            <a:r>
              <a:rPr lang="en-US" dirty="0" err="1" smtClean="0"/>
              <a:t>зміни</a:t>
            </a:r>
            <a:r>
              <a:rPr lang="en-US" dirty="0" smtClean="0"/>
              <a:t>: </a:t>
            </a:r>
            <a:r>
              <a:rPr lang="en-US" dirty="0" err="1" smtClean="0"/>
              <a:t>джерела</a:t>
            </a:r>
            <a:r>
              <a:rPr lang="en-US" dirty="0" smtClean="0"/>
              <a:t> </a:t>
            </a:r>
            <a:r>
              <a:rPr lang="en-US" dirty="0" err="1" smtClean="0"/>
              <a:t>та</a:t>
            </a:r>
            <a:r>
              <a:rPr lang="ru-RU" dirty="0" smtClean="0"/>
              <a:t>    квадратурної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500" dirty="0" smtClean="0"/>
              <a:t>Д</a:t>
            </a:r>
            <a:r>
              <a:rPr lang="en-US" sz="2500" dirty="0" err="1" smtClean="0"/>
              <a:t>іапазон</a:t>
            </a:r>
            <a:r>
              <a:rPr lang="en-US" sz="2500" dirty="0" smtClean="0"/>
              <a:t> </a:t>
            </a:r>
            <a:r>
              <a:rPr lang="uk-UA" sz="2500" dirty="0" smtClean="0"/>
              <a:t>п</a:t>
            </a:r>
            <a:r>
              <a:rPr lang="en-US" sz="2500" dirty="0" err="1" smtClean="0"/>
              <a:t>івдобов</a:t>
            </a:r>
            <a:r>
              <a:rPr lang="uk-UA" sz="2500" dirty="0" err="1" smtClean="0"/>
              <a:t>их</a:t>
            </a:r>
            <a:r>
              <a:rPr lang="en-US" sz="2500" dirty="0" smtClean="0"/>
              <a:t> </a:t>
            </a:r>
            <a:r>
              <a:rPr lang="en-US" sz="2500" dirty="0" err="1" smtClean="0"/>
              <a:t>при</a:t>
            </a:r>
            <a:r>
              <a:rPr lang="ru-RU" sz="2500" dirty="0" err="1" smtClean="0"/>
              <a:t>п</a:t>
            </a:r>
            <a:r>
              <a:rPr lang="en-US" sz="2500" dirty="0" err="1" smtClean="0"/>
              <a:t>ливі</a:t>
            </a:r>
            <a:r>
              <a:rPr lang="uk-UA" sz="2500" dirty="0" smtClean="0"/>
              <a:t>в</a:t>
            </a:r>
            <a:r>
              <a:rPr lang="en-US" sz="2500" dirty="0" smtClean="0"/>
              <a:t> (</a:t>
            </a:r>
            <a:r>
              <a:rPr lang="en-US" sz="2500" dirty="0" err="1" smtClean="0"/>
              <a:t>різниця</a:t>
            </a:r>
            <a:r>
              <a:rPr lang="en-US" sz="2500" dirty="0" smtClean="0"/>
              <a:t> у </a:t>
            </a:r>
            <a:r>
              <a:rPr lang="en-US" sz="2500" dirty="0" err="1" smtClean="0"/>
              <a:t>висоті</a:t>
            </a:r>
            <a:r>
              <a:rPr lang="en-US" sz="2500" dirty="0" smtClean="0"/>
              <a:t> </a:t>
            </a:r>
            <a:r>
              <a:rPr lang="en-US" sz="2500" dirty="0" err="1" smtClean="0"/>
              <a:t>між</a:t>
            </a:r>
            <a:r>
              <a:rPr lang="en-US" sz="2500" dirty="0" smtClean="0"/>
              <a:t> </a:t>
            </a:r>
            <a:r>
              <a:rPr lang="en-US" sz="2500" dirty="0" err="1" smtClean="0"/>
              <a:t>високою</a:t>
            </a:r>
            <a:r>
              <a:rPr lang="en-US" sz="2500" dirty="0" smtClean="0"/>
              <a:t> і </a:t>
            </a:r>
            <a:r>
              <a:rPr lang="en-US" sz="2500" dirty="0" err="1" smtClean="0"/>
              <a:t>низькою</a:t>
            </a:r>
            <a:r>
              <a:rPr lang="en-US" sz="2500" dirty="0" smtClean="0"/>
              <a:t> </a:t>
            </a:r>
            <a:r>
              <a:rPr lang="en-US" sz="2500" dirty="0" err="1" smtClean="0"/>
              <a:t>води</a:t>
            </a:r>
            <a:r>
              <a:rPr lang="en-US" sz="2500" dirty="0" smtClean="0"/>
              <a:t> </a:t>
            </a:r>
            <a:r>
              <a:rPr lang="en-US" sz="2500" dirty="0" err="1" smtClean="0"/>
              <a:t>протягом</a:t>
            </a:r>
            <a:r>
              <a:rPr lang="en-US" sz="2500" dirty="0" smtClean="0"/>
              <a:t> </a:t>
            </a:r>
            <a:r>
              <a:rPr lang="en-US" sz="2500" dirty="0" err="1" smtClean="0"/>
              <a:t>приблизно</a:t>
            </a:r>
            <a:r>
              <a:rPr lang="en-US" sz="2500" dirty="0" smtClean="0"/>
              <a:t> </a:t>
            </a:r>
            <a:r>
              <a:rPr lang="en-US" sz="2500" dirty="0" err="1" smtClean="0"/>
              <a:t>пів</a:t>
            </a:r>
            <a:r>
              <a:rPr lang="uk-UA" sz="2500" dirty="0" smtClean="0"/>
              <a:t> </a:t>
            </a:r>
            <a:r>
              <a:rPr lang="en-US" sz="2500" dirty="0" err="1" smtClean="0"/>
              <a:t>дня</a:t>
            </a:r>
            <a:r>
              <a:rPr lang="en-US" sz="2500" dirty="0" smtClean="0"/>
              <a:t>) </a:t>
            </a:r>
            <a:r>
              <a:rPr lang="ru-RU" sz="2500" dirty="0" smtClean="0"/>
              <a:t>мінається</a:t>
            </a:r>
            <a:r>
              <a:rPr lang="en-US" sz="2500" dirty="0" smtClean="0"/>
              <a:t> в </a:t>
            </a:r>
            <a:r>
              <a:rPr lang="en-US" sz="2500" dirty="0" err="1" smtClean="0"/>
              <a:t>дв</a:t>
            </a:r>
            <a:r>
              <a:rPr lang="uk-UA" sz="2500" dirty="0" smtClean="0"/>
              <a:t>о</a:t>
            </a:r>
            <a:r>
              <a:rPr lang="ru-RU" sz="2500" dirty="0" smtClean="0"/>
              <a:t>-</a:t>
            </a:r>
            <a:r>
              <a:rPr lang="en-US" sz="2500" dirty="0" err="1" smtClean="0"/>
              <a:t>тижн</a:t>
            </a:r>
            <a:r>
              <a:rPr lang="ru-RU" sz="2500" dirty="0" err="1" smtClean="0"/>
              <a:t>евому</a:t>
            </a:r>
            <a:r>
              <a:rPr lang="ru-RU" sz="2500" dirty="0" smtClean="0"/>
              <a:t> </a:t>
            </a:r>
            <a:r>
              <a:rPr lang="ru-RU" sz="2500" dirty="0" err="1" smtClean="0"/>
              <a:t>циклі</a:t>
            </a:r>
            <a:endParaRPr lang="ru-RU" sz="2500" dirty="0" smtClean="0"/>
          </a:p>
          <a:p>
            <a:endParaRPr lang="ru-RU" sz="2500" dirty="0" smtClean="0"/>
          </a:p>
          <a:p>
            <a:r>
              <a:rPr lang="ru-RU" sz="2500" dirty="0" err="1" smtClean="0"/>
              <a:t>Навколо</a:t>
            </a:r>
            <a:r>
              <a:rPr lang="ru-RU" sz="2500" dirty="0" smtClean="0"/>
              <a:t> нового і повного місяця, коли Сонце, Місяць і Світ формують лінію (</a:t>
            </a:r>
            <a:r>
              <a:rPr lang="ru-RU" sz="2500" dirty="0" err="1" smtClean="0"/>
              <a:t>сизигія</a:t>
            </a:r>
            <a:r>
              <a:rPr lang="ru-RU" sz="2500" dirty="0" smtClean="0"/>
              <a:t>), припливні сили </a:t>
            </a:r>
            <a:r>
              <a:rPr lang="ru-RU" sz="2500" dirty="0" err="1" smtClean="0"/>
              <a:t>є</a:t>
            </a:r>
            <a:r>
              <a:rPr lang="ru-RU" sz="2500" dirty="0" smtClean="0"/>
              <a:t> </a:t>
            </a:r>
            <a:r>
              <a:rPr lang="ru-RU" sz="2500" dirty="0" err="1" smtClean="0"/>
              <a:t>максимальні</a:t>
            </a:r>
            <a:endParaRPr lang="ru-RU" sz="2500" dirty="0" smtClean="0"/>
          </a:p>
          <a:p>
            <a:pPr>
              <a:buNone/>
            </a:pPr>
            <a:endParaRPr lang="ru-RU" sz="2500" dirty="0" smtClean="0"/>
          </a:p>
          <a:p>
            <a:r>
              <a:rPr lang="ru-RU" sz="2500" dirty="0" err="1" smtClean="0"/>
              <a:t>Ц</a:t>
            </a:r>
            <a:r>
              <a:rPr lang="en-US" sz="2500" dirty="0" smtClean="0"/>
              <a:t>е </a:t>
            </a:r>
            <a:r>
              <a:rPr lang="en-US" sz="2500" dirty="0" err="1" smtClean="0"/>
              <a:t>називається</a:t>
            </a:r>
            <a:r>
              <a:rPr lang="en-US" sz="2500" dirty="0" smtClean="0"/>
              <a:t> </a:t>
            </a:r>
            <a:r>
              <a:rPr lang="en-US" sz="2500" i="1" dirty="0" err="1" smtClean="0"/>
              <a:t>весняною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повінню</a:t>
            </a:r>
            <a:r>
              <a:rPr lang="en-US" sz="2500" i="1" dirty="0" smtClean="0"/>
              <a:t> </a:t>
            </a:r>
            <a:endParaRPr lang="ru-RU" sz="25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Діапазон</a:t>
            </a:r>
            <a:r>
              <a:rPr lang="ru-RU" dirty="0" smtClean="0"/>
              <a:t> </a:t>
            </a:r>
            <a:r>
              <a:rPr lang="en-US" dirty="0" err="1" smtClean="0"/>
              <a:t>зміни</a:t>
            </a:r>
            <a:r>
              <a:rPr lang="en-US" dirty="0" smtClean="0"/>
              <a:t>: </a:t>
            </a:r>
            <a:r>
              <a:rPr lang="en-US" dirty="0" err="1" smtClean="0"/>
              <a:t>джерела</a:t>
            </a:r>
            <a:r>
              <a:rPr lang="en-US" dirty="0" smtClean="0"/>
              <a:t> </a:t>
            </a:r>
            <a:r>
              <a:rPr lang="en-US" dirty="0" err="1" smtClean="0"/>
              <a:t>та</a:t>
            </a:r>
            <a:r>
              <a:rPr lang="ru-RU" dirty="0" smtClean="0"/>
              <a:t>    квадратурної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31004" y="4619574"/>
            <a:ext cx="330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t03.pdf"/>
          <p:cNvPicPr>
            <a:picLocks noGrp="1" noChangeAspect="1"/>
          </p:cNvPicPr>
          <p:nvPr>
            <p:ph idx="1"/>
          </p:nvPr>
        </p:nvPicPr>
        <p:blipFill>
          <a:blip r:embed="rId2"/>
          <a:srcRect l="-20253" r="-20253"/>
          <a:stretch>
            <a:fillRect/>
          </a:stretch>
        </p:blipFill>
        <p:spPr>
          <a:xfrm>
            <a:off x="-2043814" y="0"/>
            <a:ext cx="12203814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</a:t>
            </a:r>
          </a:p>
          <a:p>
            <a:endParaRPr lang="ru-RU" sz="5000" dirty="0" smtClean="0"/>
          </a:p>
          <a:p>
            <a:pPr>
              <a:buNone/>
            </a:pPr>
            <a:r>
              <a:rPr lang="ru-RU" sz="5000" dirty="0" smtClean="0"/>
              <a:t>             </a:t>
            </a:r>
            <a:r>
              <a:rPr lang="ru-RU" sz="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ТОЧКА 2.</a:t>
            </a:r>
            <a:endParaRPr lang="en-US" sz="5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Lucida Sans Unicode"/>
              </a:rPr>
              <a:t>           </a:t>
            </a:r>
            <a:endParaRPr lang="en-US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Lucida Sans Unicode"/>
            </a:endParaRPr>
          </a:p>
        </p:txBody>
      </p:sp>
    </p:spTree>
  </p:cSld>
  <p:clrMapOvr>
    <a:masterClrMapping/>
  </p:clrMapOvr>
  <p:transition xmlns:p14="http://schemas.microsoft.com/office/powerpoint/2010/main">
    <p:comb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300" dirty="0" err="1" smtClean="0"/>
              <a:t>Гравітаційне</a:t>
            </a:r>
            <a:r>
              <a:rPr lang="ru-RU" sz="2300" dirty="0" smtClean="0"/>
              <a:t> тяжіння</a:t>
            </a:r>
          </a:p>
          <a:p>
            <a:pPr>
              <a:buNone/>
            </a:pPr>
            <a:endParaRPr lang="ru-RU" sz="2300" dirty="0" smtClean="0"/>
          </a:p>
          <a:p>
            <a:r>
              <a:rPr lang="ru-RU" sz="2300" dirty="0" smtClean="0"/>
              <a:t>Припливні сили є продукт Місяця на </a:t>
            </a:r>
            <a:r>
              <a:rPr lang="ru-RU" sz="2300" dirty="0" err="1" smtClean="0"/>
              <a:t>малих</a:t>
            </a:r>
            <a:r>
              <a:rPr lang="ru-RU" sz="2300" dirty="0" smtClean="0"/>
              <a:t> часток     на Світі і є вектор </a:t>
            </a:r>
            <a:r>
              <a:rPr lang="ru-RU" sz="2300" dirty="0" err="1" smtClean="0"/>
              <a:t>різниці</a:t>
            </a:r>
            <a:r>
              <a:rPr lang="ru-RU" sz="2300" dirty="0" smtClean="0"/>
              <a:t> </a:t>
            </a:r>
            <a:r>
              <a:rPr lang="ru-RU" sz="2300" dirty="0" err="1" smtClean="0"/>
              <a:t>між</a:t>
            </a:r>
            <a:r>
              <a:rPr lang="ru-RU" sz="2300" dirty="0" smtClean="0"/>
              <a:t> </a:t>
            </a:r>
            <a:r>
              <a:rPr lang="ru-RU" sz="2300" dirty="0" err="1" smtClean="0"/>
              <a:t>гравітаційною</a:t>
            </a:r>
            <a:r>
              <a:rPr lang="ru-RU" sz="2300" dirty="0" smtClean="0"/>
              <a:t> силою що діє на Місяць </a:t>
            </a:r>
            <a:r>
              <a:rPr lang="ru-RU" sz="2300" dirty="0" err="1" smtClean="0"/>
              <a:t>і</a:t>
            </a:r>
            <a:r>
              <a:rPr lang="ru-RU" sz="2300" dirty="0" smtClean="0"/>
              <a:t> силами </a:t>
            </a:r>
            <a:r>
              <a:rPr lang="ru-RU" sz="2300" dirty="0" err="1" smtClean="0"/>
              <a:t>які</a:t>
            </a:r>
            <a:r>
              <a:rPr lang="ru-RU" sz="2300" dirty="0" smtClean="0"/>
              <a:t> </a:t>
            </a:r>
            <a:r>
              <a:rPr lang="ru-RU" sz="2300" dirty="0" err="1" smtClean="0"/>
              <a:t>знаходяться</a:t>
            </a:r>
            <a:r>
              <a:rPr lang="ru-RU" sz="2300" dirty="0" smtClean="0"/>
              <a:t> в </a:t>
            </a:r>
            <a:r>
              <a:rPr lang="ru-RU" sz="2300" dirty="0" err="1" smtClean="0"/>
              <a:t>центрі</a:t>
            </a:r>
            <a:r>
              <a:rPr lang="ru-RU" sz="2300" dirty="0" smtClean="0"/>
              <a:t> </a:t>
            </a:r>
            <a:r>
              <a:rPr lang="ru-RU" sz="2300" dirty="0" err="1" smtClean="0"/>
              <a:t>Світу</a:t>
            </a:r>
            <a:r>
              <a:rPr lang="en-US" sz="2300" dirty="0" smtClean="0"/>
              <a:t> </a:t>
            </a:r>
            <a:endParaRPr lang="ru-RU" sz="23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Чому Припливи Бувають?</a:t>
            </a:r>
            <a:endParaRPr lang="en-US" dirty="0"/>
          </a:p>
        </p:txBody>
      </p:sp>
      <p:pic>
        <p:nvPicPr>
          <p:cNvPr id="7" name="Picture 6" descr="400px-NewtonsLawOfUniversalGravita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301" y="3711026"/>
            <a:ext cx="5080001" cy="21082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1673" y="3365427"/>
            <a:ext cx="330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Граватаційьна Сила Плагетів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Х</a:t>
            </a:r>
            <a:r>
              <a:rPr lang="ru-RU" sz="2400" dirty="0" err="1" smtClean="0"/>
              <a:t>оча</a:t>
            </a:r>
            <a:r>
              <a:rPr lang="ru-RU" sz="2400" dirty="0" smtClean="0"/>
              <a:t> сонце є 27 </a:t>
            </a:r>
            <a:r>
              <a:rPr lang="ru-RU" sz="2400" dirty="0" err="1" smtClean="0"/>
              <a:t>мільойнів</a:t>
            </a:r>
            <a:r>
              <a:rPr lang="ru-RU" sz="2400" dirty="0" smtClean="0"/>
              <a:t> разів більше ніж місяць, воно є 390 разів дальше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Світу</a:t>
            </a:r>
            <a:r>
              <a:rPr lang="ru-RU" sz="2400" dirty="0" smtClean="0"/>
              <a:t> як місяць (рис. 2)</a:t>
            </a:r>
          </a:p>
          <a:p>
            <a:pPr>
              <a:buNone/>
            </a:pPr>
            <a:endParaRPr lang="en-US" sz="2400" dirty="0" smtClean="0"/>
          </a:p>
          <a:p>
            <a:r>
              <a:rPr lang="ru-RU" sz="2400" dirty="0" smtClean="0"/>
              <a:t>Припливні сили протележно </a:t>
            </a:r>
            <a:r>
              <a:rPr lang="ru-RU" sz="2400" dirty="0" err="1" smtClean="0"/>
              <a:t>різнуються</a:t>
            </a:r>
            <a:r>
              <a:rPr lang="ru-RU" sz="2400" dirty="0" smtClean="0"/>
              <a:t> як куб довжини </a:t>
            </a:r>
            <a:r>
              <a:rPr lang="ru-RU" sz="2400" dirty="0" err="1" smtClean="0"/>
              <a:t>між</a:t>
            </a:r>
            <a:r>
              <a:rPr lang="ru-RU" sz="2400" dirty="0" smtClean="0"/>
              <a:t> </a:t>
            </a:r>
            <a:r>
              <a:rPr lang="ru-RU" sz="2400" dirty="0" err="1" smtClean="0"/>
              <a:t>об’єкт</a:t>
            </a:r>
            <a:r>
              <a:rPr lang="uk-UA" sz="2400" dirty="0" err="1" smtClean="0"/>
              <a:t>ами</a:t>
            </a:r>
            <a:r>
              <a:rPr lang="ru-RU" sz="2400" dirty="0" smtClean="0"/>
              <a:t> (Світ, місяць, сонце)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З цієї причини, припливна сила сонця є пів сили місяця, і місяць є домінуючий вплив на припливи в Світі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969386" y="5032744"/>
            <a:ext cx="330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t02.pdf"/>
          <p:cNvPicPr>
            <a:picLocks noGrp="1" noChangeAspect="1"/>
          </p:cNvPicPr>
          <p:nvPr>
            <p:ph idx="1"/>
          </p:nvPr>
        </p:nvPicPr>
        <p:blipFill>
          <a:blip r:embed="rId2"/>
          <a:srcRect l="-20253" r="-20253"/>
          <a:stretch>
            <a:fillRect/>
          </a:stretch>
        </p:blipFill>
        <p:spPr>
          <a:xfrm>
            <a:off x="-1825256" y="-555256"/>
            <a:ext cx="12575954" cy="7915349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</a:t>
            </a:r>
            <a:r>
              <a:rPr lang="ru-RU" dirty="0" err="1" smtClean="0"/>
              <a:t>бласть</a:t>
            </a:r>
            <a:r>
              <a:rPr lang="ru-RU" dirty="0" smtClean="0"/>
              <a:t> </a:t>
            </a:r>
            <a:r>
              <a:rPr lang="ru-RU" dirty="0" err="1" smtClean="0"/>
              <a:t>місячної</a:t>
            </a:r>
            <a:r>
              <a:rPr lang="ru-RU" dirty="0" smtClean="0"/>
              <a:t> </a:t>
            </a:r>
            <a:r>
              <a:rPr lang="ru-RU" dirty="0" err="1" smtClean="0"/>
              <a:t>гравітації</a:t>
            </a:r>
            <a:r>
              <a:rPr lang="en-US" dirty="0" smtClean="0"/>
              <a:t> </a:t>
            </a:r>
            <a:r>
              <a:rPr lang="ru-RU" dirty="0" smtClean="0"/>
              <a:t>на поверх </a:t>
            </a:r>
            <a:r>
              <a:rPr lang="ru-RU" dirty="0" err="1" smtClean="0"/>
              <a:t>Світ</a:t>
            </a:r>
            <a:r>
              <a:rPr lang="uk-UA" dirty="0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генеруюча</a:t>
            </a:r>
            <a:r>
              <a:rPr lang="ru-RU" dirty="0" smtClean="0"/>
              <a:t> сила </a:t>
            </a:r>
            <a:r>
              <a:rPr lang="ru-RU" dirty="0" err="1" smtClean="0"/>
              <a:t>припливу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Цей основний механізм </a:t>
            </a:r>
            <a:r>
              <a:rPr lang="ru-RU" dirty="0" err="1" smtClean="0"/>
              <a:t>пояснює</a:t>
            </a:r>
            <a:r>
              <a:rPr lang="ru-RU" dirty="0" smtClean="0"/>
              <a:t> два </a:t>
            </a:r>
            <a:r>
              <a:rPr lang="ru-RU" dirty="0" err="1" smtClean="0"/>
              <a:t>еквіпотенціальні</a:t>
            </a:r>
            <a:r>
              <a:rPr lang="ru-RU" dirty="0" smtClean="0"/>
              <a:t> приливні виступи, на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припадають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щоденні</a:t>
            </a:r>
            <a:r>
              <a:rPr lang="ru-RU" dirty="0" smtClean="0"/>
              <a:t> </a:t>
            </a:r>
            <a:r>
              <a:rPr lang="ru-RU" dirty="0" err="1" smtClean="0"/>
              <a:t>високі</a:t>
            </a:r>
            <a:r>
              <a:rPr lang="ru-RU" dirty="0" smtClean="0"/>
              <a:t> води</a:t>
            </a:r>
          </a:p>
          <a:p>
            <a:endParaRPr lang="ru-RU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Lucida Sans Unicode"/>
              </a:rPr>
              <a:t>Граватаційьна Сила Плагетів</a:t>
            </a:r>
            <a:endParaRPr lang="en-US" sz="3600" dirty="0">
              <a:latin typeface="Lucida Sans Unicode"/>
            </a:endParaRPr>
          </a:p>
        </p:txBody>
      </p:sp>
      <p:pic>
        <p:nvPicPr>
          <p:cNvPr id="4" name="Picture 3" descr="Tidal Bul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4343400"/>
            <a:ext cx="3441700" cy="203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91721" y="3644604"/>
            <a:ext cx="330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</a:t>
            </a:r>
          </a:p>
          <a:p>
            <a:endParaRPr lang="ru-RU" sz="5000" dirty="0" smtClean="0"/>
          </a:p>
          <a:p>
            <a:pPr>
              <a:buNone/>
            </a:pPr>
            <a:r>
              <a:rPr lang="ru-RU" sz="5000" dirty="0" smtClean="0"/>
              <a:t>             </a:t>
            </a:r>
            <a:r>
              <a:rPr lang="ru-RU" sz="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ТОЧКА 3.</a:t>
            </a:r>
            <a:endParaRPr lang="en-US" sz="5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Lucida Sans Unicode"/>
              </a:rPr>
              <a:t>           </a:t>
            </a:r>
            <a:endParaRPr lang="en-US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Lucida Sans Unicode"/>
            </a:endParaRPr>
          </a:p>
        </p:txBody>
      </p:sp>
    </p:spTree>
  </p:cSld>
  <p:clrMapOvr>
    <a:masterClrMapping/>
  </p:clrMapOvr>
  <p:transition xmlns:p14="http://schemas.microsoft.com/office/powerpoint/2010/main">
    <p:comb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Грав</a:t>
            </a:r>
            <a:r>
              <a:rPr lang="uk-UA" dirty="0" smtClean="0"/>
              <a:t>і</a:t>
            </a:r>
            <a:r>
              <a:rPr lang="ru-RU" dirty="0" err="1" smtClean="0"/>
              <a:t>таційні</a:t>
            </a:r>
            <a:r>
              <a:rPr lang="ru-RU" dirty="0" smtClean="0"/>
              <a:t> сили впливають на погоду і на припливи</a:t>
            </a:r>
          </a:p>
          <a:p>
            <a:r>
              <a:rPr lang="ru-RU" dirty="0" smtClean="0"/>
              <a:t>Як місяць і сонце тягують на землю і море, рівень моря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вишчий</a:t>
            </a:r>
            <a:endParaRPr lang="ru-RU" dirty="0" smtClean="0"/>
          </a:p>
          <a:p>
            <a:r>
              <a:rPr lang="ru-RU" dirty="0" smtClean="0"/>
              <a:t>Місце </a:t>
            </a:r>
            <a:r>
              <a:rPr lang="ru-RU" dirty="0" err="1" smtClean="0"/>
              <a:t>між</a:t>
            </a:r>
            <a:r>
              <a:rPr lang="ru-RU" dirty="0" smtClean="0"/>
              <a:t> поверх</a:t>
            </a:r>
            <a:r>
              <a:rPr lang="uk-UA" dirty="0" smtClean="0"/>
              <a:t>ом</a:t>
            </a:r>
            <a:r>
              <a:rPr lang="ru-RU" dirty="0" smtClean="0"/>
              <a:t> моря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атмосфери</a:t>
            </a:r>
            <a:r>
              <a:rPr lang="ru-RU" dirty="0" smtClean="0"/>
              <a:t> є менше</a:t>
            </a:r>
          </a:p>
          <a:p>
            <a:r>
              <a:rPr lang="ru-RU" dirty="0" smtClean="0"/>
              <a:t>Ця </a:t>
            </a:r>
            <a:r>
              <a:rPr lang="ru-RU" dirty="0" err="1" smtClean="0"/>
              <a:t>різниця</a:t>
            </a:r>
            <a:r>
              <a:rPr lang="ru-RU" dirty="0" smtClean="0"/>
              <a:t> </a:t>
            </a:r>
            <a:r>
              <a:rPr lang="ru-RU" dirty="0" err="1" smtClean="0"/>
              <a:t>спричинює</a:t>
            </a:r>
            <a:r>
              <a:rPr lang="ru-RU" dirty="0" smtClean="0"/>
              <a:t> низький тиск</a:t>
            </a:r>
          </a:p>
          <a:p>
            <a:r>
              <a:rPr lang="ru-RU" dirty="0" smtClean="0"/>
              <a:t>Низький тиск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спричинює</a:t>
            </a:r>
            <a:r>
              <a:rPr lang="ru-RU" dirty="0" smtClean="0"/>
              <a:t> піднесення моря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Погода і Припливи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500" dirty="0" smtClean="0"/>
              <a:t>1) Пояснити що припливи є і як вони </a:t>
            </a:r>
            <a:r>
              <a:rPr lang="ru-RU" sz="2500" dirty="0" err="1" smtClean="0"/>
              <a:t>працюють</a:t>
            </a:r>
            <a:endParaRPr lang="ru-RU" sz="2500" dirty="0" smtClean="0"/>
          </a:p>
          <a:p>
            <a:endParaRPr lang="ru-RU" sz="2500" dirty="0" smtClean="0"/>
          </a:p>
          <a:p>
            <a:r>
              <a:rPr lang="ru-RU" sz="2500" dirty="0" smtClean="0"/>
              <a:t>2) Пояснити роди припливів і їх практичність</a:t>
            </a:r>
            <a:r>
              <a:rPr lang="en-US" sz="2500" dirty="0" smtClean="0"/>
              <a:t> </a:t>
            </a:r>
            <a:r>
              <a:rPr lang="ru-RU" sz="2500" dirty="0" smtClean="0"/>
              <a:t>     для народу і для моряків</a:t>
            </a:r>
          </a:p>
          <a:p>
            <a:endParaRPr lang="ru-RU" sz="2500" dirty="0" smtClean="0"/>
          </a:p>
          <a:p>
            <a:r>
              <a:rPr lang="ru-RU" sz="2500" dirty="0" smtClean="0"/>
              <a:t>3) </a:t>
            </a:r>
            <a:r>
              <a:rPr lang="ru-RU" sz="2500" dirty="0" err="1" smtClean="0"/>
              <a:t>Створити</a:t>
            </a:r>
            <a:r>
              <a:rPr lang="ru-RU" sz="2500" dirty="0" smtClean="0"/>
              <a:t> </a:t>
            </a:r>
            <a:r>
              <a:rPr lang="ru-RU" sz="2500" dirty="0" err="1" smtClean="0"/>
              <a:t>додаток</a:t>
            </a:r>
            <a:r>
              <a:rPr lang="ru-RU" sz="2500" dirty="0" smtClean="0"/>
              <a:t> до </a:t>
            </a:r>
            <a:r>
              <a:rPr lang="ru-RU" sz="2500" dirty="0" err="1" smtClean="0"/>
              <a:t>вмілості</a:t>
            </a:r>
            <a:r>
              <a:rPr lang="ru-RU" sz="2500" dirty="0" smtClean="0"/>
              <a:t> </a:t>
            </a:r>
            <a:r>
              <a:rPr lang="ru-RU" sz="2500" dirty="0" err="1" smtClean="0"/>
              <a:t>Погодознавство</a:t>
            </a:r>
            <a:endParaRPr lang="ru-RU" sz="2500" dirty="0" smtClean="0"/>
          </a:p>
          <a:p>
            <a:endParaRPr lang="ru-RU" sz="2500" dirty="0" smtClean="0"/>
          </a:p>
          <a:p>
            <a:r>
              <a:rPr lang="ru-RU" sz="2500" dirty="0" smtClean="0"/>
              <a:t>4) </a:t>
            </a:r>
            <a:r>
              <a:rPr lang="ru-RU" sz="2500" dirty="0" err="1" smtClean="0"/>
              <a:t>Передати</a:t>
            </a:r>
            <a:r>
              <a:rPr lang="ru-RU" sz="2500" dirty="0" smtClean="0"/>
              <a:t> це знання у </a:t>
            </a:r>
            <a:r>
              <a:rPr lang="ru-RU" sz="2500" dirty="0" err="1" smtClean="0"/>
              <a:t>формі</a:t>
            </a:r>
            <a:r>
              <a:rPr lang="ru-RU" sz="2500" dirty="0" smtClean="0"/>
              <a:t> гутірки</a:t>
            </a:r>
            <a:endParaRPr lang="en-US" sz="2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Мета Праці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Погода і припливи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пов’язані</a:t>
            </a:r>
            <a:r>
              <a:rPr lang="ru-RU" dirty="0" smtClean="0"/>
              <a:t> </a:t>
            </a:r>
          </a:p>
          <a:p>
            <a:r>
              <a:rPr lang="ru-RU" dirty="0" smtClean="0"/>
              <a:t>Королеві припливи буваються в повітрі</a:t>
            </a:r>
          </a:p>
          <a:p>
            <a:r>
              <a:rPr lang="ru-RU" dirty="0" smtClean="0"/>
              <a:t>Припливи є найвищі як місяць є найближче до світу (</a:t>
            </a:r>
            <a:r>
              <a:rPr lang="ru-RU" dirty="0" err="1" smtClean="0"/>
              <a:t>пе</a:t>
            </a:r>
            <a:r>
              <a:rPr lang="uk-UA" dirty="0" err="1" smtClean="0"/>
              <a:t>ри</a:t>
            </a:r>
            <a:r>
              <a:rPr lang="ru-RU" dirty="0" smtClean="0"/>
              <a:t>гей)</a:t>
            </a:r>
          </a:p>
          <a:p>
            <a:r>
              <a:rPr lang="ru-RU" dirty="0" err="1" smtClean="0"/>
              <a:t>Цього</a:t>
            </a:r>
            <a:r>
              <a:rPr lang="ru-RU" dirty="0" smtClean="0"/>
              <a:t> року найвищі припливи бувають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повного</a:t>
            </a:r>
            <a:r>
              <a:rPr lang="ru-RU" dirty="0" smtClean="0"/>
              <a:t> </a:t>
            </a:r>
            <a:r>
              <a:rPr lang="ru-RU" dirty="0" err="1" smtClean="0"/>
              <a:t>місяця</a:t>
            </a:r>
            <a:r>
              <a:rPr lang="ru-RU" dirty="0" smtClean="0"/>
              <a:t> в </a:t>
            </a:r>
            <a:r>
              <a:rPr lang="ru-RU" dirty="0" err="1" smtClean="0"/>
              <a:t>квітні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нового </a:t>
            </a:r>
            <a:r>
              <a:rPr lang="ru-RU" dirty="0" err="1" smtClean="0"/>
              <a:t>місяця</a:t>
            </a:r>
            <a:r>
              <a:rPr lang="ru-RU" dirty="0" smtClean="0"/>
              <a:t> в </a:t>
            </a:r>
            <a:r>
              <a:rPr lang="ru-RU" dirty="0" err="1" smtClean="0"/>
              <a:t>листопаді</a:t>
            </a:r>
            <a:endParaRPr lang="ru-RU" dirty="0" smtClean="0"/>
          </a:p>
          <a:p>
            <a:r>
              <a:rPr lang="ru-RU" dirty="0" smtClean="0"/>
              <a:t>Повінь звичайно бувається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високих</a:t>
            </a:r>
            <a:r>
              <a:rPr lang="ru-RU" dirty="0" smtClean="0"/>
              <a:t> припливи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Погода і Припливи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Припливи підчас бурї</a:t>
            </a:r>
            <a:r>
              <a:rPr lang="en-US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ур</a:t>
            </a:r>
            <a:r>
              <a:rPr lang="uk-UA" sz="2400" dirty="0" smtClean="0"/>
              <a:t>а</a:t>
            </a:r>
            <a:r>
              <a:rPr lang="ru-RU" sz="2400" dirty="0" err="1" smtClean="0"/>
              <a:t>гана</a:t>
            </a:r>
            <a:r>
              <a:rPr lang="ru-RU" sz="2400" dirty="0" smtClean="0"/>
              <a:t> є 15 </a:t>
            </a:r>
            <a:r>
              <a:rPr lang="ru-RU" sz="2400" dirty="0" err="1" smtClean="0"/>
              <a:t>ступені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вищі</a:t>
            </a:r>
            <a:r>
              <a:rPr lang="ru-RU" sz="2400" dirty="0" smtClean="0"/>
              <a:t> 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Ці великі хвилі і </a:t>
            </a:r>
            <a:r>
              <a:rPr lang="ru-RU" sz="2400" dirty="0" err="1" smtClean="0"/>
              <a:t>вітер</a:t>
            </a:r>
            <a:r>
              <a:rPr lang="ru-RU" sz="2400" dirty="0" smtClean="0"/>
              <a:t> </a:t>
            </a:r>
            <a:r>
              <a:rPr lang="ru-RU" sz="2400" dirty="0" err="1" smtClean="0"/>
              <a:t>спричин</a:t>
            </a:r>
            <a:r>
              <a:rPr lang="uk-UA" sz="2400" dirty="0" smtClean="0"/>
              <a:t>ю</a:t>
            </a:r>
            <a:r>
              <a:rPr lang="ru-RU" sz="2400" dirty="0" err="1" smtClean="0"/>
              <a:t>ють</a:t>
            </a:r>
            <a:r>
              <a:rPr lang="ru-RU" sz="2400" dirty="0" smtClean="0"/>
              <a:t> повінь 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9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кожних</a:t>
            </a:r>
            <a:r>
              <a:rPr lang="ru-RU" sz="2400" dirty="0" smtClean="0"/>
              <a:t> 10 людей на місці бурї вмирають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цієї</a:t>
            </a:r>
            <a:r>
              <a:rPr lang="ru-RU" sz="2400" dirty="0" smtClean="0"/>
              <a:t> хвилі</a:t>
            </a:r>
          </a:p>
          <a:p>
            <a:endParaRPr lang="ru-RU" sz="2400" dirty="0" smtClean="0"/>
          </a:p>
          <a:p>
            <a:r>
              <a:rPr lang="ru-RU" sz="2400" dirty="0" err="1" smtClean="0"/>
              <a:t>Протягом</a:t>
            </a:r>
            <a:r>
              <a:rPr lang="ru-RU" sz="2400" dirty="0" smtClean="0"/>
              <a:t> бурї, 5 </a:t>
            </a:r>
            <a:r>
              <a:rPr lang="ru-RU" sz="2400" dirty="0" err="1" smtClean="0"/>
              <a:t>процесів</a:t>
            </a:r>
            <a:r>
              <a:rPr lang="ru-RU" sz="2400" dirty="0" smtClean="0"/>
              <a:t> впливають на висоту припливів-</a:t>
            </a:r>
            <a:endParaRPr lang="en-US" sz="2400" dirty="0" smtClean="0"/>
          </a:p>
          <a:p>
            <a:pPr>
              <a:buNone/>
            </a:pPr>
            <a:endParaRPr lang="ru-RU" sz="1946" dirty="0" smtClean="0"/>
          </a:p>
          <a:p>
            <a:pPr>
              <a:buNone/>
            </a:pPr>
            <a:r>
              <a:rPr lang="ru-RU" sz="1946" dirty="0" smtClean="0"/>
              <a:t>  </a:t>
            </a:r>
            <a:r>
              <a:rPr lang="en-US" sz="1946" dirty="0" smtClean="0"/>
              <a:t>1) </a:t>
            </a:r>
            <a:r>
              <a:rPr lang="ru-RU" sz="1946" dirty="0" smtClean="0"/>
              <a:t>Тиск    2) Вітер    3) Обертання світу    4) Хвилі    5) Дощ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</a:t>
            </a:r>
            <a:r>
              <a:rPr lang="ru-RU" dirty="0" smtClean="0"/>
              <a:t>Погода і Припливи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02134" y="3362960"/>
            <a:ext cx="330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1869440"/>
            <a:ext cx="330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</a:t>
            </a:r>
          </a:p>
          <a:p>
            <a:endParaRPr lang="ru-RU" sz="5000" dirty="0" smtClean="0"/>
          </a:p>
          <a:p>
            <a:pPr>
              <a:buNone/>
            </a:pPr>
            <a:r>
              <a:rPr lang="ru-RU" sz="5000" dirty="0" smtClean="0"/>
              <a:t>             </a:t>
            </a:r>
            <a:r>
              <a:rPr lang="ru-RU" sz="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ТОЧКА </a:t>
            </a:r>
            <a:r>
              <a:rPr lang="en-US" sz="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r>
              <a:rPr lang="ru-RU" sz="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n-US" sz="5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Lucida Sans Unicode"/>
              </a:rPr>
              <a:t>           </a:t>
            </a:r>
            <a:endParaRPr lang="en-US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Lucida Sans Unicode"/>
            </a:endParaRPr>
          </a:p>
        </p:txBody>
      </p:sp>
    </p:spTree>
  </p:cSld>
  <p:clrMapOvr>
    <a:masterClrMapping/>
  </p:clrMapOvr>
  <p:transition xmlns:p14="http://schemas.microsoft.com/office/powerpoint/2010/main">
    <p:comb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Легше </a:t>
            </a:r>
            <a:r>
              <a:rPr lang="ru-RU" dirty="0" err="1" smtClean="0"/>
              <a:t>зловити</a:t>
            </a:r>
            <a:r>
              <a:rPr lang="ru-RU" dirty="0" smtClean="0"/>
              <a:t> </a:t>
            </a:r>
            <a:r>
              <a:rPr lang="ru-RU" dirty="0" err="1" smtClean="0"/>
              <a:t>ри</a:t>
            </a:r>
            <a:r>
              <a:rPr lang="uk-UA" dirty="0" smtClean="0"/>
              <a:t>б</a:t>
            </a:r>
            <a:r>
              <a:rPr lang="ru-RU" dirty="0" smtClean="0"/>
              <a:t>и як припливи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високі</a:t>
            </a:r>
            <a:r>
              <a:rPr lang="ru-RU" dirty="0" smtClean="0"/>
              <a:t> тому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морського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надходить</a:t>
            </a:r>
            <a:r>
              <a:rPr lang="ru-RU" dirty="0" smtClean="0"/>
              <a:t> до верху моря (новий і повний місяць)</a:t>
            </a:r>
          </a:p>
          <a:p>
            <a:r>
              <a:rPr lang="ru-RU" dirty="0" smtClean="0"/>
              <a:t>Моряки кажуть що дельфіни є знак бурї</a:t>
            </a:r>
          </a:p>
          <a:p>
            <a:r>
              <a:rPr lang="ru-RU" dirty="0" smtClean="0"/>
              <a:t>Припливи в озері є мінімальні-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sz="2200" dirty="0" smtClean="0"/>
              <a:t>Озеро «Супіріор» має припливи від 1 до 4 центиметрів</a:t>
            </a:r>
          </a:p>
          <a:p>
            <a:pPr>
              <a:buNone/>
            </a:pPr>
            <a:endParaRPr lang="ru-RU" sz="2200" dirty="0" smtClean="0"/>
          </a:p>
          <a:p>
            <a:pPr>
              <a:buNone/>
            </a:pPr>
            <a:r>
              <a:rPr lang="ru-RU" sz="2200" dirty="0" smtClean="0"/>
              <a:t>Чорне Море має припливи від 1 до 10 центиметрів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Практичне Знання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68640" y="29870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39241" y="2589014"/>
            <a:ext cx="184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200" dirty="0" err="1" smtClean="0"/>
              <a:t>Багато</a:t>
            </a:r>
            <a:r>
              <a:rPr lang="ru-RU" sz="2200" dirty="0" smtClean="0"/>
              <a:t> </a:t>
            </a:r>
            <a:r>
              <a:rPr lang="ru-RU" sz="2200" dirty="0" err="1" smtClean="0"/>
              <a:t>споруд</a:t>
            </a:r>
            <a:r>
              <a:rPr lang="ru-RU" sz="2200" dirty="0" smtClean="0"/>
              <a:t> </a:t>
            </a:r>
            <a:r>
              <a:rPr lang="ru-RU" sz="2200" dirty="0" err="1" smtClean="0"/>
              <a:t>п</a:t>
            </a:r>
            <a:r>
              <a:rPr lang="uk-UA" sz="2200" dirty="0" smtClean="0"/>
              <a:t>о</a:t>
            </a:r>
            <a:r>
              <a:rPr lang="ru-RU" sz="2200" dirty="0" err="1" smtClean="0"/>
              <a:t>магають</a:t>
            </a:r>
            <a:r>
              <a:rPr lang="en-US" sz="2200" dirty="0" smtClean="0"/>
              <a:t> </a:t>
            </a:r>
            <a:r>
              <a:rPr lang="ru-RU" sz="2200" dirty="0" err="1" smtClean="0"/>
              <a:t>міряти</a:t>
            </a:r>
            <a:r>
              <a:rPr lang="ru-RU" sz="2200" dirty="0" smtClean="0"/>
              <a:t> припливи і прогнозувати погоду</a:t>
            </a:r>
          </a:p>
          <a:p>
            <a:pPr>
              <a:buNone/>
            </a:pPr>
            <a:endParaRPr lang="ru-RU" sz="2200" dirty="0" smtClean="0"/>
          </a:p>
          <a:p>
            <a:r>
              <a:rPr lang="ru-RU" sz="2200" dirty="0" smtClean="0"/>
              <a:t>В </a:t>
            </a:r>
            <a:r>
              <a:rPr lang="ru-RU" sz="2200" dirty="0" err="1" smtClean="0"/>
              <a:t>Америці</a:t>
            </a:r>
            <a:r>
              <a:rPr lang="ru-RU" sz="2200" dirty="0" smtClean="0"/>
              <a:t> </a:t>
            </a:r>
            <a:r>
              <a:rPr lang="ru-RU" sz="2200" dirty="0" err="1" smtClean="0"/>
              <a:t>в</a:t>
            </a:r>
            <a:r>
              <a:rPr lang="ru-RU" sz="2200" dirty="0" smtClean="0"/>
              <a:t> 2008 р. </a:t>
            </a:r>
            <a:r>
              <a:rPr lang="ru-RU" sz="2200" dirty="0" err="1" smtClean="0"/>
              <a:t>Національна</a:t>
            </a:r>
            <a:r>
              <a:rPr lang="ru-RU" sz="2200" dirty="0" smtClean="0"/>
              <a:t> </a:t>
            </a:r>
            <a:r>
              <a:rPr lang="ru-RU" sz="2200" dirty="0" err="1" smtClean="0"/>
              <a:t>Адміністрація</a:t>
            </a:r>
            <a:r>
              <a:rPr lang="ru-RU" sz="2200" dirty="0" smtClean="0"/>
              <a:t> для Атмосфери і Океана </a:t>
            </a:r>
            <a:r>
              <a:rPr lang="ru-RU" sz="2200" dirty="0" err="1" smtClean="0"/>
              <a:t>збудувала</a:t>
            </a:r>
            <a:r>
              <a:rPr lang="ru-RU" sz="2200" dirty="0" smtClean="0"/>
              <a:t> </a:t>
            </a:r>
            <a:r>
              <a:rPr lang="ru-RU" sz="2200" dirty="0" err="1" smtClean="0"/>
              <a:t>станції</a:t>
            </a:r>
            <a:r>
              <a:rPr lang="ru-RU" sz="2200" dirty="0" smtClean="0"/>
              <a:t>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міряють</a:t>
            </a:r>
            <a:r>
              <a:rPr lang="ru-RU" sz="2200" dirty="0" smtClean="0"/>
              <a:t> висоту припливів і спостерігають погоду (вони </a:t>
            </a:r>
            <a:r>
              <a:rPr lang="ru-RU" sz="2200" dirty="0" err="1" smtClean="0"/>
              <a:t>витримаються</a:t>
            </a:r>
            <a:r>
              <a:rPr lang="ru-RU" sz="2200" dirty="0" smtClean="0"/>
              <a:t> в ураганах) </a:t>
            </a:r>
          </a:p>
          <a:p>
            <a:pPr>
              <a:buNone/>
            </a:pPr>
            <a:endParaRPr lang="ru-RU" sz="2200" dirty="0" smtClean="0"/>
          </a:p>
          <a:p>
            <a:r>
              <a:rPr lang="ru-RU" sz="2200" dirty="0" smtClean="0"/>
              <a:t>Є споруди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міряють</a:t>
            </a:r>
            <a:r>
              <a:rPr lang="ru-RU" sz="2200" dirty="0" smtClean="0"/>
              <a:t> висоту моря і можуть </a:t>
            </a:r>
            <a:r>
              <a:rPr lang="ru-RU" sz="2200" dirty="0" err="1" smtClean="0"/>
              <a:t>прогнозувати</a:t>
            </a:r>
            <a:r>
              <a:rPr lang="ru-RU" sz="2200" dirty="0" smtClean="0"/>
              <a:t> </a:t>
            </a:r>
            <a:r>
              <a:rPr lang="ru-RU" sz="2200" dirty="0" err="1" smtClean="0"/>
              <a:t>цунамі</a:t>
            </a:r>
            <a:endParaRPr lang="ru-RU" sz="2200" dirty="0" smtClean="0"/>
          </a:p>
          <a:p>
            <a:pPr>
              <a:buNone/>
            </a:pPr>
            <a:endParaRPr lang="ru-RU" sz="2200" dirty="0" smtClean="0"/>
          </a:p>
          <a:p>
            <a:r>
              <a:rPr lang="ru-RU" sz="2200" dirty="0" smtClean="0"/>
              <a:t>Припливна Шкала («Тайд Ґейдж»)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Практичне Знання</a:t>
            </a:r>
            <a:endParaRPr lang="en-US" dirty="0"/>
          </a:p>
        </p:txBody>
      </p:sp>
      <p:pic>
        <p:nvPicPr>
          <p:cNvPr id="4" name="Picture 3" descr="Tidal_gauge_dsc061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197" y="5306872"/>
            <a:ext cx="2321603" cy="13276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55440" y="3657600"/>
            <a:ext cx="330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П</a:t>
            </a:r>
            <a:r>
              <a:rPr lang="en-US" sz="2200" dirty="0" err="1" smtClean="0"/>
              <a:t>рогнозування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припливів</a:t>
            </a:r>
            <a:r>
              <a:rPr lang="en-US" sz="2200" dirty="0" smtClean="0"/>
              <a:t> </a:t>
            </a:r>
            <a:r>
              <a:rPr lang="en-US" sz="2200" dirty="0" err="1" smtClean="0"/>
              <a:t>має</a:t>
            </a:r>
            <a:r>
              <a:rPr lang="en-US" sz="2200" dirty="0" smtClean="0"/>
              <a:t> </a:t>
            </a:r>
            <a:r>
              <a:rPr lang="en-US" sz="2200" dirty="0" err="1" smtClean="0"/>
              <a:t>важливе</a:t>
            </a:r>
            <a:r>
              <a:rPr lang="en-US" sz="2200" dirty="0" smtClean="0"/>
              <a:t> </a:t>
            </a:r>
            <a:r>
              <a:rPr lang="en-US" sz="2200" dirty="0" err="1" smtClean="0"/>
              <a:t>значення</a:t>
            </a:r>
            <a:r>
              <a:rPr lang="en-US" sz="2200" dirty="0" smtClean="0"/>
              <a:t> </a:t>
            </a:r>
            <a:r>
              <a:rPr lang="en-US" sz="2200" dirty="0" err="1" smtClean="0"/>
              <a:t>для</a:t>
            </a:r>
            <a:r>
              <a:rPr lang="en-US" sz="2200" dirty="0" smtClean="0"/>
              <a:t> </a:t>
            </a:r>
            <a:r>
              <a:rPr lang="en-US" sz="2200" dirty="0" err="1" smtClean="0"/>
              <a:t>прибереж</a:t>
            </a:r>
            <a:r>
              <a:rPr lang="uk-UA" sz="2200" dirty="0" err="1" smtClean="0"/>
              <a:t>ної</a:t>
            </a:r>
            <a:r>
              <a:rPr lang="en-US" sz="2200" dirty="0" smtClean="0"/>
              <a:t> </a:t>
            </a:r>
            <a:r>
              <a:rPr lang="ru-RU" sz="2200" dirty="0" smtClean="0"/>
              <a:t>н</a:t>
            </a:r>
            <a:r>
              <a:rPr lang="en-US" sz="2200" dirty="0" err="1" smtClean="0"/>
              <a:t>авігац</a:t>
            </a:r>
            <a:r>
              <a:rPr lang="ru-RU" sz="2200" dirty="0" smtClean="0"/>
              <a:t>ії (</a:t>
            </a:r>
            <a:r>
              <a:rPr lang="ru-RU" sz="2400" dirty="0" smtClean="0"/>
              <a:t>п</a:t>
            </a:r>
            <a:r>
              <a:rPr lang="en-US" sz="2400" dirty="0" err="1" smtClean="0"/>
              <a:t>рипливні</a:t>
            </a:r>
            <a:r>
              <a:rPr lang="en-US" sz="2400" dirty="0" smtClean="0"/>
              <a:t> </a:t>
            </a:r>
            <a:r>
              <a:rPr lang="en-US" sz="2400" dirty="0" err="1" smtClean="0"/>
              <a:t>течії</a:t>
            </a:r>
            <a:r>
              <a:rPr lang="ru-RU" sz="2400" dirty="0" smtClean="0"/>
              <a:t>)</a:t>
            </a:r>
          </a:p>
          <a:p>
            <a:endParaRPr lang="ru-RU" sz="2400" dirty="0" smtClean="0"/>
          </a:p>
          <a:p>
            <a:r>
              <a:rPr lang="uk-UA" sz="2400" dirty="0" smtClean="0"/>
              <a:t>В</a:t>
            </a:r>
            <a:r>
              <a:rPr lang="en-US" sz="2400" dirty="0" err="1" smtClean="0"/>
              <a:t>исот</a:t>
            </a:r>
            <a:r>
              <a:rPr lang="uk-UA" sz="2400" dirty="0" smtClean="0"/>
              <a:t>а</a:t>
            </a:r>
            <a:r>
              <a:rPr lang="en-US" sz="2400" dirty="0" smtClean="0"/>
              <a:t> </a:t>
            </a:r>
            <a:r>
              <a:rPr lang="uk-UA" sz="2400" dirty="0" smtClean="0"/>
              <a:t>п</a:t>
            </a:r>
            <a:r>
              <a:rPr lang="ru-RU" sz="2400" dirty="0" err="1" smtClean="0"/>
              <a:t>р</a:t>
            </a:r>
            <a:r>
              <a:rPr lang="en-US" sz="2400" dirty="0" smtClean="0"/>
              <a:t>и</a:t>
            </a:r>
            <a:r>
              <a:rPr lang="ru-RU" sz="2400" dirty="0" err="1" smtClean="0"/>
              <a:t>п</a:t>
            </a:r>
            <a:r>
              <a:rPr lang="en-US" sz="2400" dirty="0" err="1" smtClean="0"/>
              <a:t>ливі</a:t>
            </a:r>
            <a:r>
              <a:rPr lang="uk-UA" sz="2400" dirty="0" smtClean="0"/>
              <a:t>в</a:t>
            </a:r>
            <a:r>
              <a:rPr lang="en-US" sz="2400" dirty="0" smtClean="0"/>
              <a:t> </a:t>
            </a:r>
            <a:r>
              <a:rPr lang="en-US" sz="2400" dirty="0" err="1" smtClean="0"/>
              <a:t>також</a:t>
            </a:r>
            <a:r>
              <a:rPr lang="en-US" sz="2400" dirty="0" smtClean="0"/>
              <a:t> </a:t>
            </a:r>
            <a:r>
              <a:rPr lang="en-US" sz="2400" dirty="0" err="1" smtClean="0"/>
              <a:t>ма</a:t>
            </a:r>
            <a:r>
              <a:rPr lang="ru-RU" sz="2400" dirty="0" smtClean="0"/>
              <a:t>є </a:t>
            </a:r>
            <a:r>
              <a:rPr lang="en-US" sz="2400" dirty="0" err="1" smtClean="0"/>
              <a:t>важливе</a:t>
            </a:r>
            <a:r>
              <a:rPr lang="en-US" sz="2400" dirty="0" smtClean="0"/>
              <a:t> </a:t>
            </a:r>
            <a:r>
              <a:rPr lang="en-US" sz="2400" dirty="0" err="1" smtClean="0"/>
              <a:t>значення</a:t>
            </a:r>
            <a:r>
              <a:rPr lang="en-US" sz="2400" dirty="0" smtClean="0"/>
              <a:t>, </a:t>
            </a:r>
            <a:r>
              <a:rPr lang="en-US" sz="2400" dirty="0" err="1" smtClean="0"/>
              <a:t>наприклад</a:t>
            </a:r>
            <a:r>
              <a:rPr lang="en-US" sz="2400" dirty="0" smtClean="0"/>
              <a:t> </a:t>
            </a:r>
            <a:r>
              <a:rPr lang="en-US" sz="2400" dirty="0" err="1" smtClean="0"/>
              <a:t>багато</a:t>
            </a:r>
            <a:r>
              <a:rPr lang="en-US" sz="2400" dirty="0" smtClean="0"/>
              <a:t> </a:t>
            </a:r>
            <a:r>
              <a:rPr lang="en-US" sz="2400" dirty="0" err="1" smtClean="0"/>
              <a:t>річок</a:t>
            </a:r>
            <a:r>
              <a:rPr lang="en-US" sz="2400" dirty="0" smtClean="0"/>
              <a:t> </a:t>
            </a:r>
            <a:r>
              <a:rPr lang="ru-RU" sz="2400" dirty="0" err="1" smtClean="0"/>
              <a:t>мають</a:t>
            </a:r>
            <a:r>
              <a:rPr lang="en-US" sz="2400" dirty="0" smtClean="0"/>
              <a:t> </a:t>
            </a:r>
            <a:r>
              <a:rPr lang="en-US" sz="2400" dirty="0" err="1" smtClean="0"/>
              <a:t>дріб</a:t>
            </a:r>
            <a:r>
              <a:rPr lang="uk-UA" sz="2400" dirty="0" err="1" smtClean="0"/>
              <a:t>ий</a:t>
            </a:r>
            <a:r>
              <a:rPr lang="en-US" sz="2400" dirty="0" smtClean="0"/>
              <a:t> "</a:t>
            </a:r>
            <a:r>
              <a:rPr lang="en-US" sz="2400" dirty="0" err="1" smtClean="0"/>
              <a:t>бар</a:t>
            </a:r>
            <a:r>
              <a:rPr lang="en-US" sz="2400" dirty="0" smtClean="0"/>
              <a:t>" </a:t>
            </a:r>
            <a:r>
              <a:rPr lang="en-US" sz="2400" dirty="0" err="1" smtClean="0"/>
              <a:t>на</a:t>
            </a:r>
            <a:r>
              <a:rPr lang="en-US" sz="2400" dirty="0" smtClean="0"/>
              <a:t> </a:t>
            </a:r>
            <a:r>
              <a:rPr lang="en-US" sz="2400" dirty="0" err="1" smtClean="0"/>
              <a:t>вх</a:t>
            </a:r>
            <a:r>
              <a:rPr lang="uk-UA" sz="2400" dirty="0" smtClean="0"/>
              <a:t>о</a:t>
            </a:r>
            <a:r>
              <a:rPr lang="en-US" sz="2400" dirty="0" smtClean="0"/>
              <a:t>д</a:t>
            </a:r>
            <a:r>
              <a:rPr lang="uk-UA" sz="2400" dirty="0" smtClean="0"/>
              <a:t>і</a:t>
            </a:r>
            <a:r>
              <a:rPr lang="en-US" sz="2400" dirty="0" smtClean="0"/>
              <a:t>, </a:t>
            </a:r>
            <a:r>
              <a:rPr lang="en-US" sz="2400" dirty="0" err="1" smtClean="0"/>
              <a:t>який</a:t>
            </a:r>
            <a:r>
              <a:rPr lang="en-US" sz="2400" dirty="0" smtClean="0"/>
              <a:t> </a:t>
            </a:r>
            <a:r>
              <a:rPr lang="en-US" sz="2400" dirty="0" err="1" smtClean="0"/>
              <a:t>дозволяє</a:t>
            </a:r>
            <a:r>
              <a:rPr lang="en-US" sz="2400" dirty="0" smtClean="0"/>
              <a:t> </a:t>
            </a:r>
            <a:r>
              <a:rPr lang="ru-RU" sz="2400" dirty="0" err="1" smtClean="0"/>
              <a:t>в’їзд</a:t>
            </a:r>
            <a:r>
              <a:rPr lang="ru-RU" sz="2400" dirty="0" smtClean="0"/>
              <a:t> під час відливу (зі значною проекту човна)</a:t>
            </a:r>
          </a:p>
          <a:p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Навігація</a:t>
            </a:r>
            <a:endParaRPr lang="en-US" dirty="0"/>
          </a:p>
        </p:txBody>
      </p:sp>
      <p:pic>
        <p:nvPicPr>
          <p:cNvPr id="4" name="Picture 3" descr="Draft_scale_at_the_ship_bow_(PIC001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886" y="4203700"/>
            <a:ext cx="2341414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600" dirty="0" smtClean="0"/>
              <a:t>Ч</a:t>
            </a:r>
            <a:r>
              <a:rPr lang="ru-RU" sz="2600" dirty="0" smtClean="0"/>
              <a:t>ас </a:t>
            </a:r>
            <a:r>
              <a:rPr lang="en-US" sz="2600" dirty="0" smtClean="0"/>
              <a:t>і </a:t>
            </a:r>
            <a:r>
              <a:rPr lang="en-US" sz="2600" dirty="0" err="1" smtClean="0"/>
              <a:t>швидк</a:t>
            </a:r>
            <a:r>
              <a:rPr lang="uk-UA" sz="2600" dirty="0" smtClean="0"/>
              <a:t>і</a:t>
            </a:r>
            <a:r>
              <a:rPr lang="en-US" sz="2600" dirty="0" err="1" smtClean="0"/>
              <a:t>ст</a:t>
            </a:r>
            <a:r>
              <a:rPr lang="uk-UA" sz="2600" dirty="0" smtClean="0"/>
              <a:t>ь</a:t>
            </a:r>
            <a:r>
              <a:rPr lang="en-US" sz="2600" dirty="0" smtClean="0"/>
              <a:t> </a:t>
            </a:r>
            <a:r>
              <a:rPr lang="uk-UA" sz="2600" dirty="0" smtClean="0"/>
              <a:t>п</a:t>
            </a:r>
            <a:r>
              <a:rPr lang="en-US" sz="2600" dirty="0" err="1" smtClean="0"/>
              <a:t>рилив</a:t>
            </a:r>
            <a:r>
              <a:rPr lang="uk-UA" sz="2600" dirty="0" err="1" smtClean="0"/>
              <a:t>ів</a:t>
            </a:r>
            <a:r>
              <a:rPr lang="uk-UA" sz="2600" dirty="0" smtClean="0"/>
              <a:t> </a:t>
            </a:r>
            <a:r>
              <a:rPr lang="en-US" sz="2600" dirty="0" err="1" smtClean="0"/>
              <a:t>з'являються</a:t>
            </a:r>
            <a:r>
              <a:rPr lang="en-US" sz="2600" dirty="0" smtClean="0"/>
              <a:t> в </a:t>
            </a:r>
            <a:r>
              <a:rPr lang="en-US" sz="2600" i="1" dirty="0" err="1" smtClean="0"/>
              <a:t>хвиля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карти</a:t>
            </a:r>
            <a:r>
              <a:rPr lang="ru-RU" sz="2600" i="1" dirty="0" smtClean="0"/>
              <a:t> </a:t>
            </a:r>
            <a:r>
              <a:rPr lang="ru-RU" sz="2600" dirty="0" err="1" smtClean="0"/>
              <a:t>або</a:t>
            </a:r>
            <a:r>
              <a:rPr lang="ru-RU" sz="2600" dirty="0" smtClean="0"/>
              <a:t> </a:t>
            </a:r>
            <a:r>
              <a:rPr lang="ru-RU" sz="2600" i="1" dirty="0" err="1" smtClean="0"/>
              <a:t>атласі</a:t>
            </a:r>
            <a:r>
              <a:rPr lang="ru-RU" sz="2600" i="1" dirty="0" smtClean="0"/>
              <a:t> </a:t>
            </a:r>
            <a:r>
              <a:rPr lang="ru-RU" sz="2600" i="1" dirty="0" err="1" smtClean="0"/>
              <a:t>припливних</a:t>
            </a:r>
            <a:r>
              <a:rPr lang="ru-RU" sz="2600" i="1" dirty="0" smtClean="0"/>
              <a:t> </a:t>
            </a:r>
            <a:r>
              <a:rPr lang="ru-RU" sz="2600" i="1" dirty="0" err="1" smtClean="0"/>
              <a:t>потоків</a:t>
            </a:r>
            <a:endParaRPr lang="ru-RU" sz="2600" i="1" dirty="0" smtClean="0"/>
          </a:p>
          <a:p>
            <a:pPr>
              <a:buNone/>
            </a:pPr>
            <a:endParaRPr lang="ru-RU" sz="2600" i="1" dirty="0" smtClean="0"/>
          </a:p>
          <a:p>
            <a:r>
              <a:rPr lang="en-US" sz="2600" dirty="0" err="1" smtClean="0"/>
              <a:t>Стрілка</a:t>
            </a:r>
            <a:r>
              <a:rPr lang="en-US" sz="2600" dirty="0" smtClean="0"/>
              <a:t> </a:t>
            </a:r>
            <a:r>
              <a:rPr lang="en-US" sz="2600" dirty="0" err="1" smtClean="0"/>
              <a:t>на</a:t>
            </a:r>
            <a:r>
              <a:rPr lang="en-US" sz="2600" dirty="0" smtClean="0"/>
              <a:t> </a:t>
            </a:r>
            <a:r>
              <a:rPr lang="en-US" sz="2600" dirty="0" err="1" smtClean="0"/>
              <a:t>при</a:t>
            </a:r>
            <a:r>
              <a:rPr lang="ru-RU" sz="2600" dirty="0" smtClean="0"/>
              <a:t>п</a:t>
            </a:r>
            <a:r>
              <a:rPr lang="en-US" sz="2600" dirty="0" err="1" smtClean="0"/>
              <a:t>ливн</a:t>
            </a:r>
            <a:r>
              <a:rPr lang="ru-RU" sz="2600" dirty="0" err="1" smtClean="0"/>
              <a:t>і</a:t>
            </a:r>
            <a:r>
              <a:rPr lang="uk-UA" sz="2600" dirty="0" smtClean="0"/>
              <a:t>й</a:t>
            </a:r>
            <a:r>
              <a:rPr lang="ru-RU" sz="2600" dirty="0" smtClean="0"/>
              <a:t> </a:t>
            </a:r>
            <a:r>
              <a:rPr lang="ru-RU" sz="2600" dirty="0" err="1" smtClean="0"/>
              <a:t>карті</a:t>
            </a:r>
            <a:r>
              <a:rPr lang="ru-RU" sz="2600" dirty="0" smtClean="0"/>
              <a:t> </a:t>
            </a:r>
            <a:r>
              <a:rPr lang="en-US" sz="2600" dirty="0" err="1" smtClean="0"/>
              <a:t>показує</a:t>
            </a:r>
            <a:r>
              <a:rPr lang="en-US" sz="2600" dirty="0" smtClean="0"/>
              <a:t>, </a:t>
            </a:r>
            <a:r>
              <a:rPr lang="en-US" sz="2600" dirty="0" err="1" smtClean="0"/>
              <a:t>що</a:t>
            </a:r>
            <a:r>
              <a:rPr lang="en-US" sz="2600" dirty="0" smtClean="0"/>
              <a:t> </a:t>
            </a:r>
            <a:r>
              <a:rPr lang="en-US" sz="2600" dirty="0" err="1" smtClean="0"/>
              <a:t>напрям</a:t>
            </a:r>
            <a:r>
              <a:rPr lang="en-US" sz="2600" dirty="0" smtClean="0"/>
              <a:t> і </a:t>
            </a:r>
            <a:r>
              <a:rPr lang="en-US" sz="2600" dirty="0" err="1" smtClean="0"/>
              <a:t>швидкість</a:t>
            </a:r>
            <a:r>
              <a:rPr lang="en-US" sz="2600" dirty="0" smtClean="0"/>
              <a:t> </a:t>
            </a:r>
            <a:r>
              <a:rPr lang="en-US" sz="2600" dirty="0" err="1" smtClean="0"/>
              <a:t>середньої</a:t>
            </a:r>
            <a:r>
              <a:rPr lang="en-US" sz="2600" dirty="0" smtClean="0"/>
              <a:t> </a:t>
            </a:r>
            <a:r>
              <a:rPr lang="en-US" sz="2600" dirty="0" err="1" smtClean="0"/>
              <a:t>течії</a:t>
            </a:r>
            <a:r>
              <a:rPr lang="en-US" sz="2600" dirty="0" smtClean="0"/>
              <a:t> </a:t>
            </a:r>
            <a:r>
              <a:rPr lang="en-US" sz="2600" dirty="0" err="1" smtClean="0"/>
              <a:t>на</a:t>
            </a:r>
            <a:r>
              <a:rPr lang="en-US" sz="2600" dirty="0" smtClean="0"/>
              <a:t> </a:t>
            </a:r>
            <a:r>
              <a:rPr lang="en-US" sz="2600" dirty="0" err="1" smtClean="0"/>
              <a:t>весн</a:t>
            </a:r>
            <a:r>
              <a:rPr lang="uk-UA" sz="2600" dirty="0" smtClean="0"/>
              <a:t>і</a:t>
            </a:r>
            <a:r>
              <a:rPr lang="en-US" sz="2600" dirty="0" smtClean="0"/>
              <a:t> і квадратурної </a:t>
            </a:r>
            <a:r>
              <a:rPr lang="en-US" sz="2600" dirty="0" err="1" smtClean="0"/>
              <a:t>припливи</a:t>
            </a:r>
            <a:r>
              <a:rPr lang="en-US" sz="2600" dirty="0" smtClean="0"/>
              <a:t>.</a:t>
            </a:r>
            <a:endParaRPr lang="ru-RU" sz="2600" dirty="0" smtClean="0"/>
          </a:p>
          <a:p>
            <a:endParaRPr lang="ru-RU" sz="2600" dirty="0" smtClean="0"/>
          </a:p>
          <a:p>
            <a:r>
              <a:rPr lang="ru-RU" sz="2600" dirty="0" smtClean="0"/>
              <a:t>Я</a:t>
            </a:r>
            <a:r>
              <a:rPr lang="en-US" sz="2600" dirty="0" err="1" smtClean="0"/>
              <a:t>кщо</a:t>
            </a:r>
            <a:r>
              <a:rPr lang="en-US" sz="2600" dirty="0" smtClean="0"/>
              <a:t> </a:t>
            </a:r>
            <a:r>
              <a:rPr lang="en-US" sz="2600" dirty="0" err="1" smtClean="0"/>
              <a:t>графік</a:t>
            </a:r>
            <a:r>
              <a:rPr lang="en-US" sz="2600" dirty="0" smtClean="0"/>
              <a:t> </a:t>
            </a:r>
            <a:r>
              <a:rPr lang="en-US" sz="2600" dirty="0" err="1" smtClean="0"/>
              <a:t>при</a:t>
            </a:r>
            <a:r>
              <a:rPr lang="uk-UA" sz="2600" dirty="0" smtClean="0"/>
              <a:t>п</a:t>
            </a:r>
            <a:r>
              <a:rPr lang="en-US" sz="2600" dirty="0" err="1" smtClean="0"/>
              <a:t>ливів</a:t>
            </a:r>
            <a:r>
              <a:rPr lang="en-US" sz="2600" dirty="0" smtClean="0"/>
              <a:t> </a:t>
            </a:r>
            <a:r>
              <a:rPr lang="en-US" sz="2600" dirty="0" err="1" smtClean="0"/>
              <a:t>немає</a:t>
            </a:r>
            <a:r>
              <a:rPr lang="en-US" sz="2600" dirty="0" smtClean="0"/>
              <a:t>, </a:t>
            </a:r>
            <a:r>
              <a:rPr lang="en-US" sz="2600" dirty="0" err="1" smtClean="0"/>
              <a:t>більшість</a:t>
            </a:r>
            <a:r>
              <a:rPr lang="en-US" sz="2600" dirty="0" smtClean="0"/>
              <a:t> </a:t>
            </a:r>
            <a:r>
              <a:rPr lang="en-US" sz="2600" dirty="0" err="1" smtClean="0"/>
              <a:t>морських</a:t>
            </a:r>
            <a:r>
              <a:rPr lang="en-US" sz="2600" dirty="0" smtClean="0"/>
              <a:t> </a:t>
            </a:r>
            <a:r>
              <a:rPr lang="en-US" sz="2600" dirty="0" err="1" smtClean="0"/>
              <a:t>карт</a:t>
            </a:r>
            <a:r>
              <a:rPr lang="en-US" sz="2600" dirty="0" smtClean="0"/>
              <a:t> </a:t>
            </a:r>
            <a:r>
              <a:rPr lang="en-US" sz="2600" dirty="0" err="1" smtClean="0"/>
              <a:t>мають</a:t>
            </a:r>
            <a:r>
              <a:rPr lang="en-US" sz="2600" dirty="0" smtClean="0"/>
              <a:t> ”</a:t>
            </a:r>
            <a:r>
              <a:rPr lang="ru-RU" sz="2600" dirty="0" smtClean="0"/>
              <a:t>п</a:t>
            </a:r>
            <a:r>
              <a:rPr lang="en-US" sz="2600" dirty="0" err="1" smtClean="0"/>
              <a:t>риливні</a:t>
            </a:r>
            <a:r>
              <a:rPr lang="en-US" sz="2600" dirty="0" smtClean="0"/>
              <a:t> алмазів "</a:t>
            </a:r>
            <a:endParaRPr lang="ru-RU" sz="2600" dirty="0" smtClean="0"/>
          </a:p>
          <a:p>
            <a:endParaRPr lang="ru-RU" sz="2000" dirty="0" smtClean="0"/>
          </a:p>
          <a:p>
            <a:endParaRPr lang="ru-RU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Навігація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Приливні</a:t>
            </a:r>
            <a:r>
              <a:rPr lang="en-US" sz="2400" dirty="0" smtClean="0"/>
              <a:t> </a:t>
            </a:r>
            <a:r>
              <a:rPr lang="en-US" sz="2400" dirty="0" err="1" smtClean="0"/>
              <a:t>алмазів</a:t>
            </a:r>
            <a:r>
              <a:rPr lang="en-US" sz="2400" dirty="0" smtClean="0"/>
              <a:t> є </a:t>
            </a:r>
            <a:r>
              <a:rPr lang="en-US" sz="2400" dirty="0" err="1" smtClean="0"/>
              <a:t>символами</a:t>
            </a:r>
            <a:r>
              <a:rPr lang="en-US" sz="2400" dirty="0" smtClean="0"/>
              <a:t> </a:t>
            </a:r>
            <a:r>
              <a:rPr lang="en-US" sz="2400" dirty="0" err="1" smtClean="0"/>
              <a:t>британського</a:t>
            </a:r>
            <a:r>
              <a:rPr lang="en-US" sz="2400" dirty="0" smtClean="0"/>
              <a:t> </a:t>
            </a:r>
            <a:r>
              <a:rPr lang="en-US" sz="2400" dirty="0" err="1" smtClean="0"/>
              <a:t>адміралтейства</a:t>
            </a:r>
            <a:r>
              <a:rPr lang="en-US" sz="2400" dirty="0" smtClean="0"/>
              <a:t> </a:t>
            </a:r>
            <a:r>
              <a:rPr lang="en-US" sz="2400" dirty="0" err="1" smtClean="0"/>
              <a:t>діаграми</a:t>
            </a:r>
            <a:r>
              <a:rPr lang="en-US" sz="2400" dirty="0" smtClean="0"/>
              <a:t>, </a:t>
            </a:r>
            <a:r>
              <a:rPr lang="en-US" sz="2400" dirty="0" err="1" smtClean="0"/>
              <a:t>які</a:t>
            </a:r>
            <a:r>
              <a:rPr lang="en-US" sz="2400" dirty="0" smtClean="0"/>
              <a:t> </a:t>
            </a:r>
            <a:r>
              <a:rPr lang="en-US" sz="2400" dirty="0" err="1" smtClean="0"/>
              <a:t>показують</a:t>
            </a:r>
            <a:r>
              <a:rPr lang="en-US" sz="2400" dirty="0" smtClean="0"/>
              <a:t> </a:t>
            </a:r>
            <a:r>
              <a:rPr lang="en-US" sz="2400" dirty="0" err="1" smtClean="0"/>
              <a:t>напрям</a:t>
            </a:r>
            <a:r>
              <a:rPr lang="en-US" sz="2400" dirty="0" smtClean="0"/>
              <a:t> і </a:t>
            </a:r>
            <a:r>
              <a:rPr lang="en-US" sz="2400" dirty="0" err="1" smtClean="0"/>
              <a:t>швидкіст</a:t>
            </a:r>
            <a:r>
              <a:rPr lang="ru-RU" sz="2400" dirty="0" smtClean="0"/>
              <a:t>ь</a:t>
            </a:r>
            <a:r>
              <a:rPr lang="en-US" sz="2400" dirty="0" smtClean="0"/>
              <a:t> </a:t>
            </a:r>
            <a:r>
              <a:rPr lang="en-US" sz="2400" dirty="0" err="1" smtClean="0"/>
              <a:t>припливних</a:t>
            </a:r>
            <a:r>
              <a:rPr lang="en-US" sz="2400" dirty="0" smtClean="0"/>
              <a:t> </a:t>
            </a:r>
            <a:r>
              <a:rPr lang="en-US" sz="2400" dirty="0" err="1" smtClean="0"/>
              <a:t>течі</a:t>
            </a:r>
            <a:r>
              <a:rPr lang="uk-UA" sz="2400" dirty="0" smtClean="0"/>
              <a:t>й</a:t>
            </a:r>
            <a:r>
              <a:rPr lang="ru-RU" sz="2400" dirty="0" smtClean="0"/>
              <a:t>-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Навігація</a:t>
            </a:r>
            <a:endParaRPr lang="en-US" dirty="0"/>
          </a:p>
        </p:txBody>
      </p:sp>
      <p:pic>
        <p:nvPicPr>
          <p:cNvPr id="5" name="Picture 4" descr="Nautical_chart_tidal_diamo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2927541"/>
            <a:ext cx="5118100" cy="307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Смуга</a:t>
            </a:r>
            <a:r>
              <a:rPr lang="ru-RU" dirty="0" smtClean="0"/>
              <a:t> </a:t>
            </a:r>
            <a:r>
              <a:rPr lang="ru-RU" dirty="0" err="1" smtClean="0"/>
              <a:t>узбережжя</a:t>
            </a:r>
            <a:r>
              <a:rPr lang="ru-RU" dirty="0" smtClean="0"/>
              <a:t> що піддається впливу повітря при відпливі</a:t>
            </a:r>
          </a:p>
          <a:p>
            <a:endParaRPr lang="ru-RU" dirty="0" smtClean="0"/>
          </a:p>
          <a:p>
            <a:r>
              <a:rPr lang="ru-RU" dirty="0" err="1" smtClean="0"/>
              <a:t>Ця</a:t>
            </a:r>
            <a:r>
              <a:rPr lang="ru-RU" dirty="0" smtClean="0"/>
              <a:t> область є під водою </a:t>
            </a:r>
            <a:r>
              <a:rPr lang="uk-UA" dirty="0" smtClean="0"/>
              <a:t>підчас</a:t>
            </a:r>
            <a:r>
              <a:rPr lang="ru-RU" dirty="0" smtClean="0"/>
              <a:t> припливу</a:t>
            </a:r>
          </a:p>
          <a:p>
            <a:endParaRPr lang="ru-RU" dirty="0" smtClean="0"/>
          </a:p>
          <a:p>
            <a:r>
              <a:rPr lang="uk-UA" dirty="0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типи</a:t>
            </a:r>
            <a:r>
              <a:rPr lang="ru-RU" dirty="0" smtClean="0"/>
              <a:t> місцезростань</a:t>
            </a:r>
          </a:p>
          <a:p>
            <a:endParaRPr lang="ru-RU" dirty="0" smtClean="0"/>
          </a:p>
          <a:p>
            <a:r>
              <a:rPr lang="ru-RU" dirty="0" smtClean="0"/>
              <a:t>Є важливий екологічний продукт припливів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Морські біологи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розділяють</a:t>
            </a:r>
            <a:r>
              <a:rPr lang="ru-RU" dirty="0" smtClean="0"/>
              <a:t> </a:t>
            </a:r>
            <a:r>
              <a:rPr lang="ru-RU" dirty="0" err="1" smtClean="0"/>
              <a:t>приливні</a:t>
            </a:r>
            <a:r>
              <a:rPr lang="ru-RU" dirty="0" smtClean="0"/>
              <a:t> </a:t>
            </a:r>
            <a:r>
              <a:rPr lang="ru-RU" dirty="0" err="1" smtClean="0"/>
              <a:t>регіони</a:t>
            </a:r>
            <a:r>
              <a:rPr lang="ru-RU" dirty="0" smtClean="0"/>
              <a:t> на три зони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</a:t>
            </a:r>
            <a:r>
              <a:rPr lang="ru-RU" dirty="0" smtClean="0"/>
              <a:t>Прибережні Зони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dirty="0" smtClean="0"/>
              <a:t>Житла і Місця Різних Прибирежні Зони 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300" dirty="0" smtClean="0"/>
              <a:t>1.  </a:t>
            </a:r>
            <a:r>
              <a:rPr lang="ru-RU" sz="2300" dirty="0" err="1" smtClean="0"/>
              <a:t>Розпізнає</a:t>
            </a:r>
            <a:r>
              <a:rPr lang="ru-RU" sz="2300" dirty="0" smtClean="0"/>
              <a:t> </a:t>
            </a:r>
            <a:r>
              <a:rPr lang="ru-RU" sz="2300" dirty="0" err="1" smtClean="0"/>
              <a:t>різні</a:t>
            </a:r>
            <a:r>
              <a:rPr lang="ru-RU" sz="2300" dirty="0" smtClean="0"/>
              <a:t> </a:t>
            </a:r>
            <a:r>
              <a:rPr lang="ru-RU" sz="2300" dirty="0" err="1" smtClean="0"/>
              <a:t>типи</a:t>
            </a:r>
            <a:r>
              <a:rPr lang="ru-RU" sz="2300" dirty="0" smtClean="0"/>
              <a:t> </a:t>
            </a:r>
            <a:r>
              <a:rPr lang="ru-RU" sz="2300" dirty="0" err="1" smtClean="0"/>
              <a:t>припливів</a:t>
            </a:r>
            <a:r>
              <a:rPr lang="ru-RU" sz="2300" dirty="0" smtClean="0"/>
              <a:t> і пояснить коли вони бувають.</a:t>
            </a:r>
          </a:p>
          <a:p>
            <a:endParaRPr lang="ru-RU" dirty="0" smtClean="0"/>
          </a:p>
          <a:p>
            <a:r>
              <a:rPr lang="ru-RU" sz="2300" dirty="0" smtClean="0"/>
              <a:t>2.  Знає про </a:t>
            </a:r>
            <a:r>
              <a:rPr lang="ru-RU" sz="2300" dirty="0" err="1" smtClean="0"/>
              <a:t>гравітаційні</a:t>
            </a:r>
            <a:r>
              <a:rPr lang="ru-RU" sz="2300" dirty="0" smtClean="0"/>
              <a:t> сили місяця і сонця і як вони впливають на </a:t>
            </a:r>
            <a:r>
              <a:rPr lang="ru-RU" sz="2300" dirty="0" err="1" smtClean="0"/>
              <a:t>припливи</a:t>
            </a:r>
            <a:r>
              <a:rPr lang="ru-RU" sz="2300" dirty="0" smtClean="0"/>
              <a:t>.</a:t>
            </a:r>
          </a:p>
          <a:p>
            <a:endParaRPr lang="ru-RU" sz="2300" dirty="0" smtClean="0"/>
          </a:p>
          <a:p>
            <a:r>
              <a:rPr lang="ru-RU" sz="2300" dirty="0" smtClean="0"/>
              <a:t>3.  Може пояснити як погода </a:t>
            </a:r>
            <a:r>
              <a:rPr lang="ru-RU" sz="2300" dirty="0" err="1" smtClean="0"/>
              <a:t>є</a:t>
            </a:r>
            <a:r>
              <a:rPr lang="ru-RU" sz="2300" dirty="0" smtClean="0"/>
              <a:t> </a:t>
            </a:r>
            <a:r>
              <a:rPr lang="ru-RU" sz="2300" dirty="0" err="1" smtClean="0"/>
              <a:t>пов’язана</a:t>
            </a:r>
            <a:r>
              <a:rPr lang="ru-RU" sz="2300" dirty="0" smtClean="0"/>
              <a:t> з висотою припливів.</a:t>
            </a:r>
          </a:p>
          <a:p>
            <a:endParaRPr lang="ru-RU" sz="2300" dirty="0" smtClean="0"/>
          </a:p>
          <a:p>
            <a:r>
              <a:rPr lang="ru-RU" sz="2300" dirty="0" smtClean="0"/>
              <a:t>4.  </a:t>
            </a:r>
            <a:r>
              <a:rPr lang="ru-RU" sz="2300" dirty="0" err="1" smtClean="0"/>
              <a:t>Має</a:t>
            </a:r>
            <a:r>
              <a:rPr lang="ru-RU" sz="2300" dirty="0" smtClean="0"/>
              <a:t> практичне знання припливів і знає про </a:t>
            </a:r>
            <a:r>
              <a:rPr lang="ru-RU" sz="2300" dirty="0" err="1" smtClean="0"/>
              <a:t>споруди</a:t>
            </a:r>
            <a:r>
              <a:rPr lang="ru-RU" sz="2300" dirty="0" smtClean="0"/>
              <a:t> </a:t>
            </a:r>
            <a:r>
              <a:rPr lang="ru-RU" sz="2300" dirty="0" err="1" smtClean="0"/>
              <a:t>і</a:t>
            </a:r>
            <a:r>
              <a:rPr lang="ru-RU" sz="2300" dirty="0" smtClean="0"/>
              <a:t> безпечність.</a:t>
            </a:r>
          </a:p>
          <a:p>
            <a:endParaRPr lang="ru-RU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Загальні Точки </a:t>
            </a:r>
            <a:br>
              <a:rPr lang="ru-RU" dirty="0" smtClean="0"/>
            </a:br>
            <a:r>
              <a:rPr lang="ru-RU" dirty="0" smtClean="0"/>
              <a:t>            </a:t>
            </a:r>
            <a:r>
              <a:rPr lang="ru-RU" sz="2444" dirty="0" smtClean="0"/>
              <a:t>(Додотак до Погодознавства)</a:t>
            </a:r>
            <a:endParaRPr lang="en-US" sz="2444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600" dirty="0" smtClean="0"/>
              <a:t>Море вже існує приблизно 4.5 </a:t>
            </a:r>
            <a:r>
              <a:rPr lang="ru-RU" sz="1600" dirty="0" err="1" smtClean="0"/>
              <a:t>мільярдів</a:t>
            </a:r>
            <a:r>
              <a:rPr lang="ru-RU" sz="1600" dirty="0" smtClean="0"/>
              <a:t> років і є наш найліпший засіб.</a:t>
            </a:r>
          </a:p>
          <a:p>
            <a:endParaRPr lang="ru-RU" sz="1600" dirty="0" smtClean="0"/>
          </a:p>
          <a:p>
            <a:r>
              <a:rPr lang="en-US" sz="1600" dirty="0" err="1" smtClean="0"/>
              <a:t>Ран</a:t>
            </a:r>
            <a:r>
              <a:rPr lang="uk-UA" sz="1600" dirty="0" smtClean="0"/>
              <a:t>ні</a:t>
            </a:r>
            <a:r>
              <a:rPr lang="en-US" sz="1600" dirty="0" smtClean="0"/>
              <a:t> </a:t>
            </a:r>
            <a:r>
              <a:rPr lang="en-US" sz="1600" dirty="0" err="1" smtClean="0"/>
              <a:t>пояснення</a:t>
            </a:r>
            <a:r>
              <a:rPr lang="en-US" sz="1600" dirty="0" smtClean="0"/>
              <a:t> </a:t>
            </a:r>
            <a:r>
              <a:rPr lang="en-US" sz="1600" dirty="0" err="1" smtClean="0"/>
              <a:t>припливів</a:t>
            </a:r>
            <a:r>
              <a:rPr lang="en-US" sz="1600" dirty="0" smtClean="0"/>
              <a:t> </a:t>
            </a:r>
            <a:r>
              <a:rPr lang="en-US" sz="1600" dirty="0" err="1" smtClean="0"/>
              <a:t>дав</a:t>
            </a:r>
            <a:r>
              <a:rPr lang="en-US" sz="1600" dirty="0" smtClean="0"/>
              <a:t> </a:t>
            </a:r>
            <a:r>
              <a:rPr lang="en-US" sz="1600" dirty="0" err="1" smtClean="0"/>
              <a:t>Галілео</a:t>
            </a:r>
            <a:r>
              <a:rPr lang="en-US" sz="1600" dirty="0" smtClean="0"/>
              <a:t> </a:t>
            </a:r>
            <a:r>
              <a:rPr lang="en-US" sz="1600" dirty="0" err="1" smtClean="0"/>
              <a:t>Галілей</a:t>
            </a:r>
            <a:r>
              <a:rPr lang="en-US" sz="1600" dirty="0" smtClean="0"/>
              <a:t> в 1632 </a:t>
            </a:r>
            <a:r>
              <a:rPr lang="ru-RU" sz="1600" dirty="0" smtClean="0"/>
              <a:t>«</a:t>
            </a:r>
            <a:r>
              <a:rPr lang="en-US" sz="1600" i="1" dirty="0" err="1" smtClean="0"/>
              <a:t>Діалог</a:t>
            </a:r>
            <a:r>
              <a:rPr lang="en-US" sz="1600" i="1" dirty="0" smtClean="0"/>
              <a:t> про дві найголовніші </a:t>
            </a:r>
            <a:r>
              <a:rPr lang="en-US" sz="1600" i="1" dirty="0" err="1" smtClean="0"/>
              <a:t>системи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світу</a:t>
            </a:r>
            <a:r>
              <a:rPr lang="ru-RU" sz="1600" i="1" dirty="0" smtClean="0"/>
              <a:t>»</a:t>
            </a:r>
          </a:p>
          <a:p>
            <a:pPr>
              <a:buNone/>
            </a:pPr>
            <a:endParaRPr lang="ru-RU" sz="1600" i="1" dirty="0" smtClean="0"/>
          </a:p>
          <a:p>
            <a:r>
              <a:rPr lang="en-US" sz="1600" dirty="0" err="1" smtClean="0"/>
              <a:t>У</a:t>
            </a:r>
            <a:r>
              <a:rPr lang="en-US" sz="1600" dirty="0" smtClean="0"/>
              <a:t> </a:t>
            </a:r>
            <a:r>
              <a:rPr lang="en-US" sz="1600" dirty="0" err="1" smtClean="0"/>
              <a:t>той</a:t>
            </a:r>
            <a:r>
              <a:rPr lang="en-US" sz="1600" dirty="0" smtClean="0"/>
              <a:t> </a:t>
            </a:r>
            <a:r>
              <a:rPr lang="en-US" sz="1600" dirty="0" err="1" smtClean="0"/>
              <a:t>же</a:t>
            </a:r>
            <a:r>
              <a:rPr lang="en-US" sz="1600" dirty="0" smtClean="0"/>
              <a:t> </a:t>
            </a:r>
            <a:r>
              <a:rPr lang="en-US" sz="1600" dirty="0" err="1" smtClean="0"/>
              <a:t>ч</a:t>
            </a:r>
            <a:r>
              <a:rPr lang="ru-RU" sz="1600" dirty="0" smtClean="0"/>
              <a:t>ас </a:t>
            </a:r>
            <a:r>
              <a:rPr lang="en-US" sz="1600" dirty="0" err="1" smtClean="0"/>
              <a:t>Йоганн</a:t>
            </a:r>
            <a:r>
              <a:rPr lang="en-US" sz="1600" dirty="0" smtClean="0"/>
              <a:t> Кеплер правильно припустив, що Місяць </a:t>
            </a:r>
            <a:r>
              <a:rPr lang="en-US" sz="1600" dirty="0" err="1" smtClean="0"/>
              <a:t>причиною</a:t>
            </a:r>
            <a:r>
              <a:rPr lang="en-US" sz="1600" dirty="0" smtClean="0"/>
              <a:t> </a:t>
            </a:r>
            <a:r>
              <a:rPr lang="en-US" sz="1600" dirty="0" err="1" smtClean="0"/>
              <a:t>припливів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en-US" sz="1600" dirty="0" err="1" smtClean="0"/>
              <a:t>Ісаак</a:t>
            </a:r>
            <a:r>
              <a:rPr lang="en-US" sz="1600" dirty="0" smtClean="0"/>
              <a:t> </a:t>
            </a:r>
            <a:r>
              <a:rPr lang="en-US" sz="1600" dirty="0" err="1" smtClean="0"/>
              <a:t>Ньютон</a:t>
            </a:r>
            <a:r>
              <a:rPr lang="en-US" sz="1600" dirty="0" smtClean="0"/>
              <a:t> (1642-1727) </a:t>
            </a:r>
            <a:r>
              <a:rPr lang="en-US" sz="1600" dirty="0" err="1" smtClean="0"/>
              <a:t>був</a:t>
            </a:r>
            <a:r>
              <a:rPr lang="en-US" sz="1600" dirty="0" smtClean="0"/>
              <a:t> </a:t>
            </a:r>
            <a:r>
              <a:rPr lang="en-US" sz="1600" dirty="0" err="1" smtClean="0"/>
              <a:t>перш</a:t>
            </a:r>
            <a:r>
              <a:rPr lang="ru-RU" sz="1600" dirty="0" smtClean="0"/>
              <a:t>а</a:t>
            </a:r>
            <a:r>
              <a:rPr lang="en-US" sz="1600" dirty="0" smtClean="0"/>
              <a:t> </a:t>
            </a:r>
            <a:r>
              <a:rPr lang="en-US" sz="1600" dirty="0" err="1" smtClean="0"/>
              <a:t>людин</a:t>
            </a:r>
            <a:r>
              <a:rPr lang="ru-RU" sz="1600" dirty="0" smtClean="0"/>
              <a:t>а що</a:t>
            </a:r>
            <a:r>
              <a:rPr lang="en-US" sz="1600" dirty="0" smtClean="0"/>
              <a:t> </a:t>
            </a:r>
            <a:r>
              <a:rPr lang="en-US" sz="1600" dirty="0" err="1" smtClean="0"/>
              <a:t>поясни</a:t>
            </a:r>
            <a:r>
              <a:rPr lang="ru-RU" sz="1600" dirty="0" smtClean="0"/>
              <a:t>в</a:t>
            </a:r>
            <a:r>
              <a:rPr lang="en-US" sz="1600" dirty="0" smtClean="0"/>
              <a:t> </a:t>
            </a:r>
            <a:r>
              <a:rPr lang="en-US" sz="1600" dirty="0" err="1" smtClean="0"/>
              <a:t>приплив</a:t>
            </a:r>
            <a:r>
              <a:rPr lang="ru-RU" sz="1600" dirty="0" smtClean="0"/>
              <a:t>и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наукової</a:t>
            </a:r>
            <a:r>
              <a:rPr lang="ru-RU" sz="1600" dirty="0" smtClean="0"/>
              <a:t> точки </a:t>
            </a:r>
            <a:r>
              <a:rPr lang="ru-RU" sz="1600" dirty="0" err="1" smtClean="0"/>
              <a:t>зору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en-US" sz="1600" dirty="0" err="1" smtClean="0"/>
              <a:t>Ньютон</a:t>
            </a:r>
            <a:r>
              <a:rPr lang="en-US" sz="1600" dirty="0" smtClean="0"/>
              <a:t> </a:t>
            </a:r>
            <a:r>
              <a:rPr lang="en-US" sz="1600" dirty="0" err="1" smtClean="0"/>
              <a:t>першим</a:t>
            </a:r>
            <a:r>
              <a:rPr lang="en-US" sz="1600" dirty="0" smtClean="0"/>
              <a:t> </a:t>
            </a:r>
            <a:r>
              <a:rPr lang="en-US" sz="1600" dirty="0" err="1" smtClean="0"/>
              <a:t>застосува</a:t>
            </a:r>
            <a:r>
              <a:rPr lang="ru-RU" sz="1600" dirty="0" smtClean="0"/>
              <a:t>в </a:t>
            </a:r>
            <a:r>
              <a:rPr lang="en-US" sz="1600" dirty="0" err="1" smtClean="0"/>
              <a:t>теорію</a:t>
            </a:r>
            <a:r>
              <a:rPr lang="en-US" sz="1600" dirty="0" smtClean="0"/>
              <a:t> всесвітнього тяжіння до відповідальності за припливів і </a:t>
            </a:r>
            <a:r>
              <a:rPr lang="en-US" sz="1600" dirty="0" err="1" smtClean="0"/>
              <a:t>відливів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Лаплас зробив систему </a:t>
            </a:r>
            <a:r>
              <a:rPr lang="en-US" sz="1600" dirty="0" err="1" smtClean="0"/>
              <a:t>диференціальних</a:t>
            </a:r>
            <a:r>
              <a:rPr lang="en-US" sz="1600" dirty="0" smtClean="0"/>
              <a:t> рівнянь в </a:t>
            </a:r>
            <a:r>
              <a:rPr lang="en-US" sz="1600" dirty="0" err="1" smtClean="0"/>
              <a:t>приватних</a:t>
            </a:r>
            <a:r>
              <a:rPr lang="en-US" sz="1600" dirty="0" smtClean="0"/>
              <a:t>, </a:t>
            </a:r>
            <a:r>
              <a:rPr lang="en-US" sz="1600" dirty="0" err="1" smtClean="0"/>
              <a:t>що</a:t>
            </a:r>
            <a:r>
              <a:rPr lang="en-US" sz="1600" dirty="0" smtClean="0"/>
              <a:t> </a:t>
            </a:r>
            <a:r>
              <a:rPr lang="uk-UA" sz="1600" dirty="0" smtClean="0"/>
              <a:t>і </a:t>
            </a:r>
            <a:r>
              <a:rPr lang="en-US" sz="1600" dirty="0" err="1" smtClean="0"/>
              <a:t>застос</a:t>
            </a:r>
            <a:r>
              <a:rPr lang="uk-UA" sz="1600" dirty="0" err="1" smtClean="0"/>
              <a:t>ував</a:t>
            </a:r>
            <a:r>
              <a:rPr lang="en-US" sz="1600" dirty="0" smtClean="0"/>
              <a:t> </a:t>
            </a:r>
            <a:r>
              <a:rPr lang="en-US" sz="1600" dirty="0" err="1" smtClean="0"/>
              <a:t>горизонтальний</a:t>
            </a:r>
            <a:r>
              <a:rPr lang="en-US" sz="1600" dirty="0" smtClean="0"/>
              <a:t> потік океану до </a:t>
            </a:r>
            <a:r>
              <a:rPr lang="en-US" sz="1600" dirty="0" err="1" smtClean="0"/>
              <a:t>його</a:t>
            </a:r>
            <a:r>
              <a:rPr lang="en-US" sz="1600" dirty="0" smtClean="0"/>
              <a:t> </a:t>
            </a:r>
            <a:r>
              <a:rPr lang="en-US" sz="1600" dirty="0" err="1" smtClean="0"/>
              <a:t>поверхн</a:t>
            </a:r>
            <a:r>
              <a:rPr lang="uk-UA" sz="1600" dirty="0" err="1" smtClean="0"/>
              <a:t>ьої</a:t>
            </a:r>
            <a:r>
              <a:rPr lang="en-US" sz="1600" dirty="0" smtClean="0"/>
              <a:t> висоти, </a:t>
            </a:r>
            <a:r>
              <a:rPr lang="en-US" sz="1600" dirty="0" err="1" smtClean="0"/>
              <a:t>перш</a:t>
            </a:r>
            <a:r>
              <a:rPr lang="uk-UA" sz="1600" dirty="0" smtClean="0"/>
              <a:t>а</a:t>
            </a:r>
            <a:r>
              <a:rPr lang="en-US" sz="1600" dirty="0" smtClean="0"/>
              <a:t> </a:t>
            </a:r>
            <a:r>
              <a:rPr lang="en-US" sz="1600" dirty="0" err="1" smtClean="0"/>
              <a:t>велик</a:t>
            </a:r>
            <a:r>
              <a:rPr lang="uk-UA" sz="1600" dirty="0" smtClean="0"/>
              <a:t>а</a:t>
            </a:r>
            <a:r>
              <a:rPr lang="en-US" sz="1600" dirty="0" smtClean="0"/>
              <a:t> </a:t>
            </a:r>
            <a:r>
              <a:rPr lang="en-US" sz="1600" dirty="0" err="1" smtClean="0"/>
              <a:t>динамічн</a:t>
            </a:r>
            <a:r>
              <a:rPr lang="uk-UA" sz="1600" dirty="0" smtClean="0"/>
              <a:t>а </a:t>
            </a:r>
            <a:r>
              <a:rPr lang="en-US" sz="1600" dirty="0" err="1" smtClean="0"/>
              <a:t>теорі</a:t>
            </a:r>
            <a:r>
              <a:rPr lang="uk-UA" sz="1600" dirty="0" smtClean="0"/>
              <a:t>я</a:t>
            </a:r>
            <a:r>
              <a:rPr lang="en-US" sz="1600" dirty="0" smtClean="0"/>
              <a:t> припливів для води</a:t>
            </a:r>
            <a:r>
              <a:rPr lang="ru-RU" sz="1600" dirty="0" smtClean="0"/>
              <a:t> 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endParaRPr lang="ru-RU" sz="1600" dirty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Історіа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500" dirty="0" smtClean="0"/>
              <a:t>Припливи мають великий </a:t>
            </a:r>
            <a:r>
              <a:rPr lang="ru-RU" sz="2500" dirty="0" err="1" smtClean="0"/>
              <a:t>вплив</a:t>
            </a:r>
            <a:r>
              <a:rPr lang="ru-RU" sz="2500" dirty="0" smtClean="0"/>
              <a:t> на море і на </a:t>
            </a:r>
            <a:r>
              <a:rPr lang="ru-RU" sz="2500" dirty="0" err="1" smtClean="0"/>
              <a:t>морське</a:t>
            </a:r>
            <a:r>
              <a:rPr lang="ru-RU" sz="2500" dirty="0" smtClean="0"/>
              <a:t> життя</a:t>
            </a:r>
          </a:p>
          <a:p>
            <a:endParaRPr lang="ru-RU" sz="2500" dirty="0" smtClean="0"/>
          </a:p>
          <a:p>
            <a:r>
              <a:rPr lang="ru-RU" sz="2500" dirty="0" smtClean="0"/>
              <a:t>Знання припливів має </a:t>
            </a:r>
            <a:r>
              <a:rPr lang="en-US" sz="2500" dirty="0" err="1" smtClean="0"/>
              <a:t>важливе</a:t>
            </a:r>
            <a:r>
              <a:rPr lang="en-US" sz="2500" dirty="0" smtClean="0"/>
              <a:t> </a:t>
            </a:r>
            <a:r>
              <a:rPr lang="en-US" sz="2500" dirty="0" err="1" smtClean="0"/>
              <a:t>значення</a:t>
            </a:r>
            <a:r>
              <a:rPr lang="en-US" sz="2500" dirty="0" smtClean="0"/>
              <a:t> </a:t>
            </a:r>
            <a:r>
              <a:rPr lang="en-US" sz="2500" dirty="0" err="1" smtClean="0"/>
              <a:t>для</a:t>
            </a:r>
            <a:r>
              <a:rPr lang="en-US" sz="2500" dirty="0" smtClean="0"/>
              <a:t> </a:t>
            </a:r>
            <a:r>
              <a:rPr lang="en-US" sz="2500" dirty="0" err="1" smtClean="0"/>
              <a:t>прибережн</a:t>
            </a:r>
            <a:r>
              <a:rPr lang="uk-UA" sz="2500" dirty="0" err="1" smtClean="0"/>
              <a:t>ої</a:t>
            </a:r>
            <a:r>
              <a:rPr lang="en-US" sz="2500" dirty="0" smtClean="0"/>
              <a:t> </a:t>
            </a:r>
            <a:r>
              <a:rPr lang="en-US" sz="2500" dirty="0" err="1" smtClean="0"/>
              <a:t>навігації</a:t>
            </a:r>
            <a:endParaRPr lang="ru-RU" sz="2500" dirty="0" smtClean="0"/>
          </a:p>
          <a:p>
            <a:endParaRPr lang="ru-RU" sz="2500" dirty="0" smtClean="0"/>
          </a:p>
          <a:p>
            <a:r>
              <a:rPr lang="ru-RU" sz="2500" dirty="0" err="1" smtClean="0"/>
              <a:t>Припливи</a:t>
            </a:r>
            <a:r>
              <a:rPr lang="ru-RU" sz="2500" dirty="0" smtClean="0"/>
              <a:t> </a:t>
            </a:r>
            <a:r>
              <a:rPr lang="ru-RU" sz="2500" dirty="0" err="1" smtClean="0"/>
              <a:t>спричинюють</a:t>
            </a:r>
            <a:r>
              <a:rPr lang="ru-RU" sz="2500" dirty="0" smtClean="0"/>
              <a:t> </a:t>
            </a:r>
            <a:r>
              <a:rPr lang="ru-RU" sz="2500" dirty="0" err="1" smtClean="0"/>
              <a:t>екологічну</a:t>
            </a:r>
            <a:r>
              <a:rPr lang="ru-RU" sz="2500" dirty="0" smtClean="0"/>
              <a:t> користь через </a:t>
            </a:r>
            <a:r>
              <a:rPr lang="ru-RU" sz="2500" dirty="0" err="1" smtClean="0"/>
              <a:t>прибережних</a:t>
            </a:r>
            <a:r>
              <a:rPr lang="ru-RU" sz="2500" dirty="0" smtClean="0"/>
              <a:t> зон</a:t>
            </a:r>
          </a:p>
          <a:p>
            <a:endParaRPr lang="ru-RU" sz="2500" dirty="0" smtClean="0"/>
          </a:p>
          <a:p>
            <a:r>
              <a:rPr lang="ru-RU" sz="2500" dirty="0" smtClean="0"/>
              <a:t>Практичне знання припливів може </a:t>
            </a:r>
            <a:r>
              <a:rPr lang="ru-RU" sz="2500" dirty="0" err="1" smtClean="0"/>
              <a:t>помогти</a:t>
            </a:r>
            <a:r>
              <a:rPr lang="ru-RU" sz="2500" dirty="0" smtClean="0"/>
              <a:t> </a:t>
            </a:r>
            <a:r>
              <a:rPr lang="ru-RU" sz="2500" dirty="0" err="1" smtClean="0"/>
              <a:t>особі</a:t>
            </a:r>
            <a:r>
              <a:rPr lang="ru-RU" sz="2500" dirty="0" smtClean="0"/>
              <a:t> в бурї </a:t>
            </a:r>
            <a:r>
              <a:rPr lang="ru-RU" sz="2500" dirty="0" err="1" smtClean="0"/>
              <a:t>і</a:t>
            </a:r>
            <a:r>
              <a:rPr lang="ru-RU" sz="2500" dirty="0" smtClean="0"/>
              <a:t> на </a:t>
            </a:r>
            <a:r>
              <a:rPr lang="ru-RU" sz="2500" dirty="0" err="1" smtClean="0"/>
              <a:t>морі</a:t>
            </a:r>
            <a:endParaRPr lang="en-US" sz="2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Значення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1. </a:t>
            </a:r>
            <a:r>
              <a:rPr lang="en-US" sz="1800" dirty="0" smtClean="0"/>
              <a:t>Thurman, H.V. 1994. Introductory Oceanography, seventh edition. New York, NY: Macmillan. pp. 252-276.</a:t>
            </a:r>
          </a:p>
          <a:p>
            <a:endParaRPr lang="ru-RU" sz="1800" dirty="0" smtClean="0"/>
          </a:p>
          <a:p>
            <a:r>
              <a:rPr lang="ru-RU" sz="1800" dirty="0" smtClean="0"/>
              <a:t>2. </a:t>
            </a:r>
            <a:r>
              <a:rPr lang="en-US" sz="1800" dirty="0" smtClean="0"/>
              <a:t>Ring, K. 2010. Times and Tides.  </a:t>
            </a:r>
            <a:r>
              <a:rPr lang="en-US" sz="1800" dirty="0" smtClean="0">
                <a:hlinkClick r:id="rId2"/>
              </a:rPr>
              <a:t>www.predictweather.com/ArtlicleShow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3. 2009.  Hurricane Preparedness.  </a:t>
            </a:r>
            <a:r>
              <a:rPr lang="en-US" sz="1800" dirty="0" smtClean="0">
                <a:hlinkClick r:id="rId3"/>
              </a:rPr>
              <a:t>www.nhc.noaa.gov/HAW2/english/storm_surge.shtml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4. </a:t>
            </a:r>
            <a:r>
              <a:rPr lang="en-US" sz="1800" dirty="0" err="1" smtClean="0"/>
              <a:t>Sorum</a:t>
            </a:r>
            <a:r>
              <a:rPr lang="en-US" sz="1800" dirty="0" smtClean="0"/>
              <a:t>, A.  2010. </a:t>
            </a:r>
            <a:r>
              <a:rPr lang="en-US" sz="1800" b="1" dirty="0" smtClean="0"/>
              <a:t>Storm Tide Stations Guard Seashore, NY Times.</a:t>
            </a:r>
          </a:p>
          <a:p>
            <a:pPr>
              <a:buNone/>
            </a:pPr>
            <a:r>
              <a:rPr lang="en-US" sz="1800" b="1" dirty="0" smtClean="0"/>
              <a:t>    http://boatsafetymaintenance.suite101.com/article.cfmstorm_tide_stations_guard_seashore</a:t>
            </a:r>
          </a:p>
          <a:p>
            <a:pPr>
              <a:buNone/>
            </a:pPr>
            <a:endParaRPr lang="en-US" sz="18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Бібліографія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each-picture-waves-people-Tyda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i="1" dirty="0" smtClean="0">
                <a:latin typeface="Chalkduster"/>
              </a:rPr>
              <a:t>Питання???</a:t>
            </a:r>
            <a:endParaRPr lang="en-US" sz="4400" i="1" dirty="0">
              <a:latin typeface="Chalkdus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</a:t>
            </a:r>
          </a:p>
          <a:p>
            <a:endParaRPr lang="ru-RU" sz="5000" dirty="0" smtClean="0"/>
          </a:p>
          <a:p>
            <a:pPr>
              <a:buNone/>
            </a:pPr>
            <a:r>
              <a:rPr lang="ru-RU" sz="5000" dirty="0" smtClean="0"/>
              <a:t>             </a:t>
            </a:r>
            <a:r>
              <a:rPr lang="ru-RU" sz="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ТОЧКА 1.</a:t>
            </a:r>
            <a:endParaRPr lang="en-US" sz="5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Lucida Sans Unicode"/>
              </a:rPr>
              <a:t>           </a:t>
            </a:r>
            <a:endParaRPr lang="en-US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Lucida Sans Unicode"/>
            </a:endParaRPr>
          </a:p>
        </p:txBody>
      </p:sp>
    </p:spTree>
  </p:cSld>
  <p:clrMapOvr>
    <a:masterClrMapping/>
  </p:clrMapOvr>
  <p:transition xmlns:p14="http://schemas.microsoft.com/office/powerpoint/2010/main">
    <p:comb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200" dirty="0" smtClean="0"/>
              <a:t>Припливи </a:t>
            </a:r>
            <a:r>
              <a:rPr lang="ru-RU" sz="2200" dirty="0" err="1" smtClean="0"/>
              <a:t>є</a:t>
            </a:r>
            <a:r>
              <a:rPr lang="ru-RU" sz="2200" dirty="0" smtClean="0"/>
              <a:t> </a:t>
            </a:r>
            <a:r>
              <a:rPr lang="ru-RU" sz="2200" dirty="0" err="1" smtClean="0"/>
              <a:t>надійне</a:t>
            </a:r>
            <a:r>
              <a:rPr lang="ru-RU" sz="2200" dirty="0" smtClean="0"/>
              <a:t> </a:t>
            </a:r>
            <a:r>
              <a:rPr lang="ru-RU" sz="2200" dirty="0" err="1" smtClean="0"/>
              <a:t>явище</a:t>
            </a:r>
            <a:r>
              <a:rPr lang="ru-RU" sz="2200" dirty="0" smtClean="0"/>
              <a:t> в нашому світі</a:t>
            </a:r>
          </a:p>
          <a:p>
            <a:pPr>
              <a:buNone/>
            </a:pPr>
            <a:endParaRPr lang="ru-RU" sz="2200" dirty="0" smtClean="0"/>
          </a:p>
          <a:p>
            <a:r>
              <a:rPr lang="ru-RU" sz="2200" dirty="0" smtClean="0"/>
              <a:t>Припливи є підвищення і падіння </a:t>
            </a:r>
            <a:r>
              <a:rPr lang="ru-RU" sz="2200" dirty="0" err="1" smtClean="0"/>
              <a:t>рівня</a:t>
            </a:r>
            <a:r>
              <a:rPr lang="ru-RU" sz="2200" dirty="0" smtClean="0"/>
              <a:t> моря</a:t>
            </a:r>
          </a:p>
          <a:p>
            <a:pPr>
              <a:buNone/>
            </a:pPr>
            <a:endParaRPr lang="ru-RU" sz="2200" dirty="0" smtClean="0"/>
          </a:p>
          <a:p>
            <a:r>
              <a:rPr lang="ru-RU" sz="2200" dirty="0" smtClean="0"/>
              <a:t>Припливи є хвилі </a:t>
            </a:r>
          </a:p>
          <a:p>
            <a:endParaRPr lang="ru-RU" sz="2200" dirty="0" smtClean="0"/>
          </a:p>
          <a:p>
            <a:r>
              <a:rPr lang="ru-RU" sz="2200" dirty="0" smtClean="0"/>
              <a:t>Ці хвилі рухаються через океан </a:t>
            </a:r>
            <a:r>
              <a:rPr lang="ru-RU" sz="2200" dirty="0" err="1" smtClean="0"/>
              <a:t>під</a:t>
            </a:r>
            <a:r>
              <a:rPr lang="en-US" sz="2200" dirty="0" smtClean="0"/>
              <a:t> </a:t>
            </a:r>
            <a:r>
              <a:rPr lang="ru-RU" sz="2200" dirty="0" err="1" smtClean="0"/>
              <a:t>гравітаційним</a:t>
            </a:r>
            <a:r>
              <a:rPr lang="ru-RU" sz="2200" dirty="0" smtClean="0"/>
              <a:t> </a:t>
            </a:r>
            <a:r>
              <a:rPr lang="ru-RU" sz="2200" dirty="0" err="1" smtClean="0"/>
              <a:t>впливом</a:t>
            </a:r>
            <a:r>
              <a:rPr lang="ru-RU" sz="2200" dirty="0" smtClean="0"/>
              <a:t> </a:t>
            </a:r>
            <a:r>
              <a:rPr lang="ru-RU" sz="2200" dirty="0" err="1" smtClean="0"/>
              <a:t>місяця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сонця</a:t>
            </a:r>
            <a:endParaRPr lang="ru-RU" sz="2200" dirty="0" smtClean="0"/>
          </a:p>
          <a:p>
            <a:endParaRPr lang="en-US" sz="2200" dirty="0" smtClean="0"/>
          </a:p>
          <a:p>
            <a:r>
              <a:rPr lang="ru-RU" sz="2200" dirty="0" err="1" smtClean="0"/>
              <a:t>Припливи</a:t>
            </a:r>
            <a:r>
              <a:rPr lang="ru-RU" sz="2200" dirty="0" smtClean="0"/>
              <a:t> </a:t>
            </a:r>
            <a:r>
              <a:rPr lang="ru-RU" sz="2200" dirty="0" err="1" smtClean="0"/>
              <a:t>починаються</a:t>
            </a:r>
            <a:r>
              <a:rPr lang="ru-RU" sz="2200" dirty="0" smtClean="0"/>
              <a:t> в </a:t>
            </a:r>
            <a:r>
              <a:rPr lang="ru-RU" sz="2200" dirty="0" err="1" smtClean="0"/>
              <a:t>океані</a:t>
            </a:r>
            <a:r>
              <a:rPr lang="ru-RU" sz="2200" dirty="0" smtClean="0"/>
              <a:t> і </a:t>
            </a:r>
            <a:r>
              <a:rPr lang="ru-RU" sz="2200" dirty="0" err="1" smtClean="0"/>
              <a:t>рухаються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в</a:t>
            </a:r>
            <a:r>
              <a:rPr lang="ru-RU" sz="2200" dirty="0" smtClean="0"/>
              <a:t> </a:t>
            </a:r>
            <a:r>
              <a:rPr lang="ru-RU" sz="2200" dirty="0" err="1" smtClean="0"/>
              <a:t>напрям</a:t>
            </a:r>
            <a:r>
              <a:rPr lang="ru-RU" sz="2200" dirty="0" smtClean="0"/>
              <a:t> берега</a:t>
            </a:r>
          </a:p>
          <a:p>
            <a:endParaRPr lang="en-US" sz="2200" dirty="0" smtClean="0"/>
          </a:p>
          <a:p>
            <a:r>
              <a:rPr lang="ru-RU" sz="2200" dirty="0" smtClean="0"/>
              <a:t>Буваються близько 12.5 годин і залежать від </a:t>
            </a:r>
            <a:r>
              <a:rPr lang="ru-RU" sz="2200" dirty="0" err="1" smtClean="0"/>
              <a:t>форми</a:t>
            </a:r>
            <a:r>
              <a:rPr lang="ru-RU" sz="2200" dirty="0" smtClean="0"/>
              <a:t> </a:t>
            </a:r>
            <a:r>
              <a:rPr lang="ru-RU" sz="2200" dirty="0" err="1" smtClean="0"/>
              <a:t>прибережно</a:t>
            </a:r>
            <a:r>
              <a:rPr lang="uk-UA" sz="2200" dirty="0" err="1" smtClean="0"/>
              <a:t>го</a:t>
            </a:r>
            <a:r>
              <a:rPr lang="ru-RU" sz="2200" dirty="0" smtClean="0"/>
              <a:t> дна</a:t>
            </a:r>
          </a:p>
          <a:p>
            <a:endParaRPr lang="ru-RU" sz="2400" dirty="0" smtClean="0"/>
          </a:p>
          <a:p>
            <a:endParaRPr lang="ru-RU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Шо Є Припливи?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3600" dirty="0" err="1" smtClean="0"/>
              <a:t>Характеристики</a:t>
            </a:r>
            <a:r>
              <a:rPr lang="ru-RU" sz="3600" dirty="0" smtClean="0"/>
              <a:t>- </a:t>
            </a:r>
            <a:br>
              <a:rPr lang="ru-RU" sz="3600" dirty="0" smtClean="0"/>
            </a:br>
            <a:r>
              <a:rPr lang="ru-RU" sz="2778" dirty="0" smtClean="0"/>
              <a:t>Зміни відбуваються через </a:t>
            </a:r>
            <a:r>
              <a:rPr lang="ru-RU" sz="2778" dirty="0" err="1" smtClean="0"/>
              <a:t>наступні</a:t>
            </a:r>
            <a:r>
              <a:rPr lang="ru-RU" sz="2778" dirty="0" smtClean="0"/>
              <a:t> етапи</a:t>
            </a:r>
            <a:r>
              <a:rPr lang="en-US" sz="2778" dirty="0" smtClean="0"/>
              <a:t>: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200" dirty="0" smtClean="0"/>
              <a:t>Існують 3 типи припливів</a:t>
            </a:r>
          </a:p>
          <a:p>
            <a:endParaRPr lang="ru-RU" sz="2200" dirty="0" smtClean="0"/>
          </a:p>
          <a:p>
            <a:r>
              <a:rPr lang="ru-RU" sz="2200" dirty="0" smtClean="0"/>
              <a:t>Найчастіше бувають</a:t>
            </a:r>
            <a:r>
              <a:rPr lang="en-US" sz="2200" dirty="0" smtClean="0"/>
              <a:t> </a:t>
            </a:r>
            <a:r>
              <a:rPr lang="ru-RU" sz="2200" dirty="0" err="1" smtClean="0"/>
              <a:t>півдобові</a:t>
            </a:r>
            <a:r>
              <a:rPr lang="en-US" sz="2200" dirty="0" smtClean="0"/>
              <a:t> </a:t>
            </a:r>
            <a:r>
              <a:rPr lang="ru-RU" sz="2200" dirty="0" err="1" smtClean="0"/>
              <a:t>припливи</a:t>
            </a:r>
            <a:r>
              <a:rPr lang="en-US" sz="2200" dirty="0" smtClean="0"/>
              <a:t> </a:t>
            </a:r>
            <a:r>
              <a:rPr lang="ru-RU" sz="2200" dirty="0" smtClean="0"/>
              <a:t>(два </a:t>
            </a:r>
            <a:r>
              <a:rPr lang="ru-RU" sz="2200" dirty="0" err="1" smtClean="0"/>
              <a:t>високі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два</a:t>
            </a:r>
            <a:r>
              <a:rPr lang="ru-RU" sz="2200" dirty="0" smtClean="0"/>
              <a:t> </a:t>
            </a:r>
            <a:r>
              <a:rPr lang="ru-RU" sz="2200" dirty="0" err="1" smtClean="0"/>
              <a:t>низькі</a:t>
            </a:r>
            <a:r>
              <a:rPr lang="ru-RU" sz="2200" dirty="0" smtClean="0"/>
              <a:t> кожного дня)</a:t>
            </a:r>
          </a:p>
          <a:p>
            <a:pPr>
              <a:buNone/>
            </a:pPr>
            <a:endParaRPr lang="ru-RU" sz="2200" dirty="0" smtClean="0"/>
          </a:p>
          <a:p>
            <a:r>
              <a:rPr lang="ru-RU" sz="2200" dirty="0" smtClean="0"/>
              <a:t>Також бувають добові припливи</a:t>
            </a:r>
            <a:r>
              <a:rPr lang="en-US" sz="2200" dirty="0" smtClean="0"/>
              <a:t> (</a:t>
            </a:r>
            <a:r>
              <a:rPr lang="ru-RU" sz="2200" dirty="0" smtClean="0"/>
              <a:t>один </a:t>
            </a:r>
            <a:r>
              <a:rPr lang="ru-RU" sz="2200" dirty="0" err="1" smtClean="0"/>
              <a:t>припливний</a:t>
            </a:r>
            <a:r>
              <a:rPr lang="ru-RU" sz="2200" dirty="0" smtClean="0"/>
              <a:t> цикл на добу)</a:t>
            </a:r>
          </a:p>
          <a:p>
            <a:endParaRPr lang="ru-RU" sz="2200" dirty="0" smtClean="0"/>
          </a:p>
          <a:p>
            <a:r>
              <a:rPr lang="ru-RU" sz="2200" dirty="0" err="1" smtClean="0"/>
              <a:t>Дв</a:t>
            </a:r>
            <a:r>
              <a:rPr lang="uk-UA" sz="2200" dirty="0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високі</a:t>
            </a:r>
            <a:r>
              <a:rPr lang="ru-RU" sz="2200" dirty="0" smtClean="0"/>
              <a:t> води на даний день, як правило, не </a:t>
            </a:r>
            <a:r>
              <a:rPr lang="ru-RU" sz="2200" dirty="0" err="1" smtClean="0"/>
              <a:t>мають</a:t>
            </a:r>
            <a:r>
              <a:rPr lang="ru-RU" sz="2200" dirty="0" smtClean="0"/>
              <a:t> </a:t>
            </a:r>
            <a:r>
              <a:rPr lang="ru-RU" sz="2200" dirty="0" err="1" smtClean="0"/>
              <a:t>однакової</a:t>
            </a:r>
            <a:r>
              <a:rPr lang="ru-RU" sz="2200" dirty="0" smtClean="0"/>
              <a:t> </a:t>
            </a:r>
            <a:r>
              <a:rPr lang="ru-RU" sz="2200" dirty="0" err="1" smtClean="0"/>
              <a:t>висоти</a:t>
            </a:r>
            <a:endParaRPr lang="ru-RU" sz="2200" dirty="0" smtClean="0"/>
          </a:p>
          <a:p>
            <a:pPr>
              <a:buNone/>
            </a:pPr>
            <a:endParaRPr lang="ru-RU" sz="2200" dirty="0" smtClean="0"/>
          </a:p>
          <a:p>
            <a:r>
              <a:rPr lang="ru-RU" sz="2200" dirty="0" smtClean="0"/>
              <a:t>Щодня нерівність не відповідає, і як правило, невеликий коли Місяць знаходиться над екватором</a:t>
            </a:r>
          </a:p>
          <a:p>
            <a:endParaRPr lang="ru-RU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Тип</a:t>
            </a:r>
            <a:r>
              <a:rPr lang="uk-UA" dirty="0" smtClean="0"/>
              <a:t>и</a:t>
            </a:r>
            <a:r>
              <a:rPr lang="ru-RU" dirty="0" smtClean="0"/>
              <a:t> П</a:t>
            </a:r>
            <a:r>
              <a:rPr lang="en-US" dirty="0" err="1" smtClean="0"/>
              <a:t>рипливів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45722" y="5316279"/>
            <a:ext cx="265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ag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5142" r="-75142"/>
          <a:stretch>
            <a:fillRect/>
          </a:stretch>
        </p:blipFill>
        <p:spPr>
          <a:xfrm rot="5400000">
            <a:off x="-1187389" y="-1824579"/>
            <a:ext cx="11237310" cy="8130067"/>
          </a:xfrm>
        </p:spPr>
      </p:pic>
      <p:sp>
        <p:nvSpPr>
          <p:cNvPr id="3" name="TextBox 2"/>
          <p:cNvSpPr txBox="1"/>
          <p:nvPr/>
        </p:nvSpPr>
        <p:spPr>
          <a:xfrm>
            <a:off x="7501860" y="49854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err="1" smtClean="0"/>
              <a:t>Коли</a:t>
            </a:r>
            <a:r>
              <a:rPr lang="en-US" sz="2400" dirty="0" smtClean="0"/>
              <a:t> </a:t>
            </a:r>
            <a:r>
              <a:rPr lang="en-US" sz="2400" dirty="0" err="1" smtClean="0"/>
              <a:t>Місяць</a:t>
            </a:r>
            <a:r>
              <a:rPr lang="en-US" sz="2400" dirty="0" smtClean="0"/>
              <a:t> </a:t>
            </a:r>
            <a:r>
              <a:rPr lang="ru-RU" sz="2400" dirty="0" smtClean="0"/>
              <a:t>є в </a:t>
            </a:r>
            <a:r>
              <a:rPr lang="en-US" sz="2400" dirty="0" err="1" smtClean="0"/>
              <a:t>першій</a:t>
            </a:r>
            <a:r>
              <a:rPr lang="en-US" sz="2400" dirty="0" smtClean="0"/>
              <a:t> </a:t>
            </a:r>
            <a:r>
              <a:rPr lang="en-US" sz="2400" dirty="0" err="1" smtClean="0"/>
              <a:t>чверті</a:t>
            </a:r>
            <a:r>
              <a:rPr lang="en-US" sz="2400" dirty="0" smtClean="0"/>
              <a:t> </a:t>
            </a:r>
            <a:r>
              <a:rPr lang="en-US" sz="2400" dirty="0" err="1" smtClean="0"/>
              <a:t>або</a:t>
            </a:r>
            <a:r>
              <a:rPr lang="en-US" sz="2400" dirty="0" smtClean="0"/>
              <a:t> </a:t>
            </a:r>
            <a:r>
              <a:rPr lang="en-US" sz="2400" dirty="0" err="1" smtClean="0"/>
              <a:t>трет</a:t>
            </a:r>
            <a:r>
              <a:rPr lang="uk-UA" sz="2400" dirty="0" err="1" smtClean="0"/>
              <a:t>ій</a:t>
            </a:r>
            <a:r>
              <a:rPr lang="ru-RU" sz="2400" dirty="0" smtClean="0"/>
              <a:t> </a:t>
            </a:r>
            <a:r>
              <a:rPr lang="en-US" sz="2400" dirty="0" err="1" smtClean="0"/>
              <a:t>чверті</a:t>
            </a:r>
            <a:r>
              <a:rPr lang="en-US" sz="2400" dirty="0" smtClean="0"/>
              <a:t>, </a:t>
            </a:r>
            <a:r>
              <a:rPr lang="en-US" sz="2400" dirty="0" err="1" smtClean="0"/>
              <a:t>Сонце</a:t>
            </a:r>
            <a:r>
              <a:rPr lang="en-US" sz="2400" dirty="0" smtClean="0"/>
              <a:t> і </a:t>
            </a:r>
            <a:r>
              <a:rPr lang="ru-RU" sz="2400" dirty="0" smtClean="0"/>
              <a:t>М</a:t>
            </a:r>
            <a:r>
              <a:rPr lang="en-US" sz="2400" dirty="0" err="1" smtClean="0"/>
              <a:t>ісяц</a:t>
            </a:r>
            <a:r>
              <a:rPr lang="ru-RU" sz="2400" dirty="0" smtClean="0"/>
              <a:t>ь</a:t>
            </a:r>
            <a:r>
              <a:rPr lang="en-US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en-US" sz="2400" dirty="0" err="1" smtClean="0"/>
              <a:t>розділен</a:t>
            </a:r>
            <a:r>
              <a:rPr lang="ru-RU" sz="2400" dirty="0" err="1" smtClean="0"/>
              <a:t>і</a:t>
            </a:r>
            <a:r>
              <a:rPr lang="en-US" sz="2400" dirty="0" smtClean="0"/>
              <a:t> </a:t>
            </a:r>
            <a:r>
              <a:rPr lang="en-US" sz="2400" dirty="0" err="1" smtClean="0"/>
              <a:t>на</a:t>
            </a:r>
            <a:r>
              <a:rPr lang="en-US" sz="2400" dirty="0" smtClean="0"/>
              <a:t> 90°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err="1" smtClean="0"/>
              <a:t>Якщо</a:t>
            </a:r>
            <a:r>
              <a:rPr lang="ru-RU" sz="2400" dirty="0" smtClean="0"/>
              <a:t> дивит</a:t>
            </a:r>
            <a:r>
              <a:rPr lang="uk-UA" sz="2400" dirty="0" smtClean="0"/>
              <a:t>и</a:t>
            </a:r>
            <a:r>
              <a:rPr lang="ru-RU" sz="2400" dirty="0" err="1" smtClean="0"/>
              <a:t>ся</a:t>
            </a:r>
            <a:r>
              <a:rPr lang="ru-RU" sz="2400" dirty="0" smtClean="0"/>
              <a:t> з Світу, </a:t>
            </a:r>
            <a:r>
              <a:rPr lang="ru-RU" sz="2400" dirty="0" err="1" smtClean="0"/>
              <a:t>сонячна</a:t>
            </a:r>
            <a:r>
              <a:rPr lang="ru-RU" sz="2400" dirty="0" smtClean="0"/>
              <a:t> сила </a:t>
            </a:r>
            <a:r>
              <a:rPr lang="ru-RU" sz="2400" dirty="0" err="1" smtClean="0"/>
              <a:t>скасовує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Місяць</a:t>
            </a:r>
            <a:r>
              <a:rPr lang="ru-RU" sz="2400" dirty="0" smtClean="0"/>
              <a:t> (рис. 3)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uk-UA" sz="2400" dirty="0" err="1" smtClean="0"/>
              <a:t>ць</a:t>
            </a:r>
            <a:r>
              <a:rPr lang="ru-RU" sz="2400" dirty="0" err="1" smtClean="0"/>
              <a:t>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часі</a:t>
            </a:r>
            <a:r>
              <a:rPr lang="ru-RU" sz="2400" dirty="0" smtClean="0"/>
              <a:t> в </a:t>
            </a:r>
            <a:r>
              <a:rPr lang="ru-RU" sz="2400" dirty="0" err="1" smtClean="0"/>
              <a:t>місячному</a:t>
            </a:r>
            <a:r>
              <a:rPr lang="ru-RU" sz="2400" dirty="0" smtClean="0"/>
              <a:t> циклі, </a:t>
            </a:r>
            <a:r>
              <a:rPr lang="ru-RU" sz="2400" dirty="0" err="1" smtClean="0"/>
              <a:t>приплив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 </a:t>
            </a:r>
            <a:r>
              <a:rPr lang="en-US" sz="2400" dirty="0" err="1" smtClean="0"/>
              <a:t>мінімальн</a:t>
            </a:r>
            <a:r>
              <a:rPr lang="uk-UA" sz="2400" dirty="0" smtClean="0"/>
              <a:t>и</a:t>
            </a:r>
            <a:r>
              <a:rPr lang="en-US" sz="2400" dirty="0" smtClean="0"/>
              <a:t>й: </a:t>
            </a:r>
            <a:r>
              <a:rPr lang="en-US" sz="2400" dirty="0" err="1" smtClean="0"/>
              <a:t>це</a:t>
            </a:r>
            <a:r>
              <a:rPr lang="en-US" sz="2400" dirty="0" smtClean="0"/>
              <a:t> </a:t>
            </a:r>
            <a:r>
              <a:rPr lang="en-US" sz="2400" dirty="0" err="1" smtClean="0"/>
              <a:t>називається</a:t>
            </a:r>
            <a:r>
              <a:rPr lang="en-US" sz="2400" dirty="0" smtClean="0"/>
              <a:t> </a:t>
            </a:r>
            <a:r>
              <a:rPr lang="en-US" sz="2400" i="1" dirty="0" err="1" smtClean="0"/>
              <a:t>квадратурн</a:t>
            </a:r>
            <a:r>
              <a:rPr lang="uk-UA" sz="2400" i="1" dirty="0" err="1" smtClean="0"/>
              <a:t>ий</a:t>
            </a:r>
            <a:r>
              <a:rPr lang="uk-UA" sz="2400" i="1" dirty="0" smtClean="0"/>
              <a:t> </a:t>
            </a:r>
            <a:r>
              <a:rPr lang="en-US" sz="2400" i="1" dirty="0" err="1" smtClean="0"/>
              <a:t>приплив</a:t>
            </a:r>
            <a:endParaRPr lang="ru-RU" sz="2400" i="1" dirty="0" smtClean="0"/>
          </a:p>
          <a:p>
            <a:pPr>
              <a:buNone/>
            </a:pPr>
            <a:endParaRPr lang="ru-RU" sz="2400" i="1" dirty="0" smtClean="0"/>
          </a:p>
          <a:p>
            <a:r>
              <a:rPr lang="ru-RU" sz="2400" dirty="0" smtClean="0"/>
              <a:t>Сім </a:t>
            </a:r>
            <a:r>
              <a:rPr lang="ru-RU" sz="2400" dirty="0" err="1" smtClean="0"/>
              <a:t>днів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інтервалу</a:t>
            </a:r>
            <a:r>
              <a:rPr lang="ru-RU" sz="2400" dirty="0" smtClean="0"/>
              <a:t> існує між джерелами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квадратурної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Діапазон</a:t>
            </a:r>
            <a:r>
              <a:rPr lang="ru-RU" dirty="0" smtClean="0"/>
              <a:t> </a:t>
            </a:r>
            <a:r>
              <a:rPr lang="en-US" dirty="0" err="1" smtClean="0"/>
              <a:t>зміни</a:t>
            </a:r>
            <a:r>
              <a:rPr lang="en-US" dirty="0" smtClean="0"/>
              <a:t>: </a:t>
            </a:r>
            <a:r>
              <a:rPr lang="en-US" dirty="0" err="1" smtClean="0"/>
              <a:t>джерела</a:t>
            </a:r>
            <a:r>
              <a:rPr lang="en-US" dirty="0" smtClean="0"/>
              <a:t> </a:t>
            </a:r>
            <a:r>
              <a:rPr lang="en-US" dirty="0" err="1" smtClean="0"/>
              <a:t>та</a:t>
            </a:r>
            <a:r>
              <a:rPr lang="ru-RU" dirty="0" smtClean="0"/>
              <a:t>    квадратурної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210" y="5475767"/>
            <a:ext cx="218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2755</TotalTime>
  <Words>1241</Words>
  <Application>Microsoft Macintosh PowerPoint</Application>
  <PresentationFormat>On-screen Show (4:3)</PresentationFormat>
  <Paragraphs>220</Paragraphs>
  <Slides>33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Concourse</vt:lpstr>
      <vt:lpstr>Припливи і Відпливи</vt:lpstr>
      <vt:lpstr>              Мета Праці</vt:lpstr>
      <vt:lpstr>              Загальні Точки              (Додотак до Погодознавства)</vt:lpstr>
      <vt:lpstr>           </vt:lpstr>
      <vt:lpstr>Шо Є Припливи?</vt:lpstr>
      <vt:lpstr>Характеристики-  Зміни відбуваються через наступні етапи: </vt:lpstr>
      <vt:lpstr>Типи Припливів</vt:lpstr>
      <vt:lpstr>PowerPoint Presentation</vt:lpstr>
      <vt:lpstr>Діапазон зміни: джерела та    квадратурної</vt:lpstr>
      <vt:lpstr>Діапазон зміни: джерела та    квадратурної</vt:lpstr>
      <vt:lpstr>Діапазон зміни: джерела та    квадратурної</vt:lpstr>
      <vt:lpstr>PowerPoint Presentation</vt:lpstr>
      <vt:lpstr>           </vt:lpstr>
      <vt:lpstr>Чому Припливи Бувають?</vt:lpstr>
      <vt:lpstr>Граватаційьна Сила Плагетів</vt:lpstr>
      <vt:lpstr>PowerPoint Presentation</vt:lpstr>
      <vt:lpstr>Граватаційьна Сила Плагетів</vt:lpstr>
      <vt:lpstr>           </vt:lpstr>
      <vt:lpstr>        Погода і Припливи</vt:lpstr>
      <vt:lpstr>          Погода і Припливи</vt:lpstr>
      <vt:lpstr>         Погода і Припливи</vt:lpstr>
      <vt:lpstr>           </vt:lpstr>
      <vt:lpstr>         Практичне Знання</vt:lpstr>
      <vt:lpstr>        Практичне Знання</vt:lpstr>
      <vt:lpstr>Навігація</vt:lpstr>
      <vt:lpstr>Навігація</vt:lpstr>
      <vt:lpstr>Навігація</vt:lpstr>
      <vt:lpstr>          Прибережні Зони </vt:lpstr>
      <vt:lpstr>Житла і Місця Різних Прибирежні Зони </vt:lpstr>
      <vt:lpstr>Історіа</vt:lpstr>
      <vt:lpstr> Значення</vt:lpstr>
      <vt:lpstr>             Бібліографія</vt:lpstr>
      <vt:lpstr>Питання???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Roman Shapoval</dc:creator>
  <cp:lastModifiedBy>Alex Oryshkevych</cp:lastModifiedBy>
  <cp:revision>28</cp:revision>
  <dcterms:created xsi:type="dcterms:W3CDTF">2014-05-31T04:37:02Z</dcterms:created>
  <dcterms:modified xsi:type="dcterms:W3CDTF">2014-06-02T01:49:50Z</dcterms:modified>
</cp:coreProperties>
</file>